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9" r:id="rId7"/>
    <p:sldId id="290" r:id="rId8"/>
    <p:sldId id="261" r:id="rId9"/>
    <p:sldId id="262" r:id="rId10"/>
    <p:sldId id="263" r:id="rId11"/>
    <p:sldId id="264" r:id="rId12"/>
    <p:sldId id="265" r:id="rId13"/>
    <p:sldId id="266" r:id="rId14"/>
    <p:sldId id="267" r:id="rId15"/>
    <p:sldId id="268" r:id="rId16"/>
    <p:sldId id="287" r:id="rId17"/>
    <p:sldId id="269" r:id="rId18"/>
    <p:sldId id="284" r:id="rId19"/>
    <p:sldId id="270" r:id="rId20"/>
    <p:sldId id="285" r:id="rId21"/>
    <p:sldId id="271" r:id="rId22"/>
    <p:sldId id="286" r:id="rId23"/>
    <p:sldId id="288" r:id="rId24"/>
    <p:sldId id="272" r:id="rId25"/>
    <p:sldId id="273" r:id="rId26"/>
    <p:sldId id="274" r:id="rId27"/>
    <p:sldId id="275" r:id="rId28"/>
    <p:sldId id="276" r:id="rId29"/>
    <p:sldId id="277" r:id="rId30"/>
    <p:sldId id="278" r:id="rId31"/>
    <p:sldId id="279" r:id="rId32"/>
    <p:sldId id="280" r:id="rId33"/>
    <p:sldId id="281" r:id="rId34"/>
    <p:sldId id="282" r:id="rId35"/>
    <p:sldId id="291" r:id="rId36"/>
    <p:sldId id="292" r:id="rId37"/>
    <p:sldId id="294" r:id="rId38"/>
    <p:sldId id="293" r:id="rId39"/>
    <p:sldId id="283" r:id="rId40"/>
    <p:sldId id="295"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811D"/>
    <a:srgbClr val="5A7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660"/>
  </p:normalViewPr>
  <p:slideViewPr>
    <p:cSldViewPr>
      <p:cViewPr varScale="1">
        <p:scale>
          <a:sx n="69" d="100"/>
          <a:sy n="69" d="100"/>
        </p:scale>
        <p:origin x="-157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strRef>
              <c:f>Sayfa2!$A$1:$A$9</c:f>
              <c:strCache>
                <c:ptCount val="9"/>
                <c:pt idx="0">
                  <c:v>Norveç (1)</c:v>
                </c:pt>
                <c:pt idx="1">
                  <c:v>Almanya (8)</c:v>
                </c:pt>
                <c:pt idx="2">
                  <c:v>Polonya (10)</c:v>
                </c:pt>
                <c:pt idx="3">
                  <c:v>Güney Kore (13)   </c:v>
                </c:pt>
                <c:pt idx="4">
                  <c:v>Fransa (17)</c:v>
                </c:pt>
                <c:pt idx="5">
                  <c:v>Meksika (18)</c:v>
                </c:pt>
                <c:pt idx="6">
                  <c:v>Çin (29)</c:v>
                </c:pt>
                <c:pt idx="7">
                  <c:v>Brezilya (31)</c:v>
                </c:pt>
                <c:pt idx="8">
                  <c:v>Türkiye (43)</c:v>
                </c:pt>
              </c:strCache>
            </c:strRef>
          </c:cat>
          <c:val>
            <c:numRef>
              <c:f>Sayfa2!$B$1:$B$9</c:f>
              <c:numCache>
                <c:formatCode>General</c:formatCode>
                <c:ptCount val="9"/>
                <c:pt idx="0">
                  <c:v>69</c:v>
                </c:pt>
                <c:pt idx="1">
                  <c:v>56</c:v>
                </c:pt>
                <c:pt idx="2">
                  <c:v>55</c:v>
                </c:pt>
                <c:pt idx="3">
                  <c:v>54</c:v>
                </c:pt>
                <c:pt idx="4">
                  <c:v>53</c:v>
                </c:pt>
                <c:pt idx="5">
                  <c:v>51</c:v>
                </c:pt>
                <c:pt idx="6">
                  <c:v>48</c:v>
                </c:pt>
                <c:pt idx="7">
                  <c:v>47</c:v>
                </c:pt>
                <c:pt idx="8">
                  <c:v>37</c:v>
                </c:pt>
              </c:numCache>
            </c:numRef>
          </c:val>
          <c:extLst xmlns:c16r2="http://schemas.microsoft.com/office/drawing/2015/06/chart">
            <c:ext xmlns:c16="http://schemas.microsoft.com/office/drawing/2014/chart" uri="{C3380CC4-5D6E-409C-BE32-E72D297353CC}">
              <c16:uniqueId val="{00000000-77C9-4A26-90F2-C1940EFDBDBF}"/>
            </c:ext>
          </c:extLst>
        </c:ser>
        <c:dLbls>
          <c:showLegendKey val="0"/>
          <c:showVal val="0"/>
          <c:showCatName val="0"/>
          <c:showSerName val="0"/>
          <c:showPercent val="0"/>
          <c:showBubbleSize val="0"/>
        </c:dLbls>
        <c:gapWidth val="150"/>
        <c:shape val="cone"/>
        <c:axId val="133964800"/>
        <c:axId val="206890688"/>
        <c:axId val="0"/>
      </c:bar3DChart>
      <c:catAx>
        <c:axId val="133964800"/>
        <c:scaling>
          <c:orientation val="minMax"/>
        </c:scaling>
        <c:delete val="0"/>
        <c:axPos val="b"/>
        <c:numFmt formatCode="General" sourceLinked="0"/>
        <c:majorTickMark val="out"/>
        <c:minorTickMark val="none"/>
        <c:tickLblPos val="nextTo"/>
        <c:crossAx val="206890688"/>
        <c:crosses val="autoZero"/>
        <c:auto val="1"/>
        <c:lblAlgn val="ctr"/>
        <c:lblOffset val="100"/>
        <c:noMultiLvlLbl val="0"/>
      </c:catAx>
      <c:valAx>
        <c:axId val="206890688"/>
        <c:scaling>
          <c:orientation val="minMax"/>
        </c:scaling>
        <c:delete val="0"/>
        <c:axPos val="l"/>
        <c:majorGridlines/>
        <c:numFmt formatCode="General" sourceLinked="1"/>
        <c:majorTickMark val="out"/>
        <c:minorTickMark val="none"/>
        <c:tickLblPos val="nextTo"/>
        <c:crossAx val="13396480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1A802-298E-4591-8804-A4D4EDB7161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tr-TR"/>
        </a:p>
      </dgm:t>
    </dgm:pt>
    <dgm:pt modelId="{AF7FDCAD-0660-4D51-8BCE-BE340AC8CF33}">
      <dgm:prSet phldrT="[Metin]"/>
      <dgm:spPr/>
      <dgm:t>
        <a:bodyPr/>
        <a:lstStyle/>
        <a:p>
          <a:r>
            <a:rPr lang="tr-TR" dirty="0"/>
            <a:t>t</a:t>
          </a:r>
        </a:p>
      </dgm:t>
    </dgm:pt>
    <dgm:pt modelId="{B6228A9F-060C-4999-80FD-F36C5DDB5073}" type="parTrans" cxnId="{27271593-BB09-4E3C-9B4F-7C507E31E184}">
      <dgm:prSet/>
      <dgm:spPr/>
      <dgm:t>
        <a:bodyPr/>
        <a:lstStyle/>
        <a:p>
          <a:endParaRPr lang="tr-TR"/>
        </a:p>
      </dgm:t>
    </dgm:pt>
    <dgm:pt modelId="{36ED9496-7918-43F3-B765-E78C21A56380}" type="sibTrans" cxnId="{27271593-BB09-4E3C-9B4F-7C507E31E184}">
      <dgm:prSet/>
      <dgm:spPr/>
      <dgm:t>
        <a:bodyPr/>
        <a:lstStyle/>
        <a:p>
          <a:endParaRPr lang="tr-TR"/>
        </a:p>
      </dgm:t>
    </dgm:pt>
    <dgm:pt modelId="{9FCCB0FB-3D87-4DD5-9CA9-E7BE4EB67FB4}">
      <dgm:prSet phldrT="[Metin]"/>
      <dgm:spPr/>
      <dgm:t>
        <a:bodyPr/>
        <a:lstStyle/>
        <a:p>
          <a:r>
            <a:rPr lang="tr-TR" dirty="0"/>
            <a:t>ö</a:t>
          </a:r>
        </a:p>
      </dgm:t>
    </dgm:pt>
    <dgm:pt modelId="{DF72DAC8-E2B6-4494-99BC-AF6D030C59D4}" type="parTrans" cxnId="{BD479991-55D1-443C-9360-4DAE93B15534}">
      <dgm:prSet/>
      <dgm:spPr/>
      <dgm:t>
        <a:bodyPr/>
        <a:lstStyle/>
        <a:p>
          <a:endParaRPr lang="tr-TR"/>
        </a:p>
      </dgm:t>
    </dgm:pt>
    <dgm:pt modelId="{5CE92799-7B7B-45F4-A2FA-12C2BCBD6600}" type="sibTrans" cxnId="{BD479991-55D1-443C-9360-4DAE93B15534}">
      <dgm:prSet/>
      <dgm:spPr/>
      <dgm:t>
        <a:bodyPr/>
        <a:lstStyle/>
        <a:p>
          <a:endParaRPr lang="tr-TR"/>
        </a:p>
      </dgm:t>
    </dgm:pt>
    <dgm:pt modelId="{D89E5914-FA3A-4A11-AFB3-1C961CE21356}">
      <dgm:prSet phldrT="[Metin]"/>
      <dgm:spPr/>
      <dgm:t>
        <a:bodyPr/>
        <a:lstStyle/>
        <a:p>
          <a:r>
            <a:rPr lang="tr-TR" dirty="0"/>
            <a:t>m</a:t>
          </a:r>
        </a:p>
      </dgm:t>
    </dgm:pt>
    <dgm:pt modelId="{A7FAFC0C-9C43-4631-B9DD-E3E265EB9985}" type="parTrans" cxnId="{A71BE723-1922-42A3-921D-9130F7BCA89A}">
      <dgm:prSet/>
      <dgm:spPr/>
      <dgm:t>
        <a:bodyPr/>
        <a:lstStyle/>
        <a:p>
          <a:endParaRPr lang="tr-TR"/>
        </a:p>
      </dgm:t>
    </dgm:pt>
    <dgm:pt modelId="{E8CD7266-C4EE-430B-861D-D5265DD08403}" type="sibTrans" cxnId="{A71BE723-1922-42A3-921D-9130F7BCA89A}">
      <dgm:prSet/>
      <dgm:spPr/>
      <dgm:t>
        <a:bodyPr/>
        <a:lstStyle/>
        <a:p>
          <a:endParaRPr lang="tr-TR"/>
        </a:p>
      </dgm:t>
    </dgm:pt>
    <dgm:pt modelId="{4AB795BE-D420-490C-B136-A4AFAAD1C1B9}">
      <dgm:prSet phldrT="[Metin]"/>
      <dgm:spPr/>
      <dgm:t>
        <a:bodyPr/>
        <a:lstStyle/>
        <a:p>
          <a:r>
            <a:rPr lang="tr-TR" dirty="0"/>
            <a:t>e</a:t>
          </a:r>
        </a:p>
      </dgm:t>
    </dgm:pt>
    <dgm:pt modelId="{97D744CC-23C4-4A33-ABC7-853D67B63D67}" type="parTrans" cxnId="{8D33B20E-6EF1-441C-9FFE-1CF4A484FDD8}">
      <dgm:prSet/>
      <dgm:spPr/>
      <dgm:t>
        <a:bodyPr/>
        <a:lstStyle/>
        <a:p>
          <a:endParaRPr lang="tr-TR"/>
        </a:p>
      </dgm:t>
    </dgm:pt>
    <dgm:pt modelId="{510433FE-6478-4747-A472-D2B22D900657}" type="sibTrans" cxnId="{8D33B20E-6EF1-441C-9FFE-1CF4A484FDD8}">
      <dgm:prSet/>
      <dgm:spPr/>
      <dgm:t>
        <a:bodyPr/>
        <a:lstStyle/>
        <a:p>
          <a:endParaRPr lang="tr-TR"/>
        </a:p>
      </dgm:t>
    </dgm:pt>
    <dgm:pt modelId="{4724CED5-2670-4E1E-ACDC-FC60BD4FD90E}">
      <dgm:prSet phldrT="[Metin]"/>
      <dgm:spPr/>
      <dgm:t>
        <a:bodyPr/>
        <a:lstStyle/>
        <a:p>
          <a:r>
            <a:rPr lang="tr-TR" dirty="0"/>
            <a:t>r</a:t>
          </a:r>
        </a:p>
      </dgm:t>
    </dgm:pt>
    <dgm:pt modelId="{76383C55-A4DA-418C-97BA-2E920B06F6E7}" type="parTrans" cxnId="{ACD00371-C62C-464D-8E20-2623F1521E57}">
      <dgm:prSet/>
      <dgm:spPr/>
      <dgm:t>
        <a:bodyPr/>
        <a:lstStyle/>
        <a:p>
          <a:endParaRPr lang="tr-TR"/>
        </a:p>
      </dgm:t>
    </dgm:pt>
    <dgm:pt modelId="{6A90E81C-CD1F-4FB8-A681-1BBA97707572}" type="sibTrans" cxnId="{ACD00371-C62C-464D-8E20-2623F1521E57}">
      <dgm:prSet/>
      <dgm:spPr/>
      <dgm:t>
        <a:bodyPr/>
        <a:lstStyle/>
        <a:p>
          <a:endParaRPr lang="tr-TR"/>
        </a:p>
      </dgm:t>
    </dgm:pt>
    <dgm:pt modelId="{0436C4E0-0E79-44E2-8EED-3476B10BE35F}" type="pres">
      <dgm:prSet presAssocID="{D2F1A802-298E-4591-8804-A4D4EDB7161C}" presName="cycle" presStyleCnt="0">
        <dgm:presLayoutVars>
          <dgm:dir/>
          <dgm:resizeHandles val="exact"/>
        </dgm:presLayoutVars>
      </dgm:prSet>
      <dgm:spPr/>
      <dgm:t>
        <a:bodyPr/>
        <a:lstStyle/>
        <a:p>
          <a:endParaRPr lang="tr-TR"/>
        </a:p>
      </dgm:t>
    </dgm:pt>
    <dgm:pt modelId="{BD928F88-BEFC-4881-9A22-7E966A806F18}" type="pres">
      <dgm:prSet presAssocID="{AF7FDCAD-0660-4D51-8BCE-BE340AC8CF33}" presName="node" presStyleLbl="node1" presStyleIdx="0" presStyleCnt="5">
        <dgm:presLayoutVars>
          <dgm:bulletEnabled val="1"/>
        </dgm:presLayoutVars>
      </dgm:prSet>
      <dgm:spPr/>
      <dgm:t>
        <a:bodyPr/>
        <a:lstStyle/>
        <a:p>
          <a:endParaRPr lang="tr-TR"/>
        </a:p>
      </dgm:t>
    </dgm:pt>
    <dgm:pt modelId="{094FABC5-782F-40C7-8D6C-878759B48C26}" type="pres">
      <dgm:prSet presAssocID="{36ED9496-7918-43F3-B765-E78C21A56380}" presName="sibTrans" presStyleLbl="sibTrans2D1" presStyleIdx="0" presStyleCnt="5"/>
      <dgm:spPr/>
      <dgm:t>
        <a:bodyPr/>
        <a:lstStyle/>
        <a:p>
          <a:endParaRPr lang="tr-TR"/>
        </a:p>
      </dgm:t>
    </dgm:pt>
    <dgm:pt modelId="{EEEB66E8-AB29-4806-9A93-F0A9335FA45C}" type="pres">
      <dgm:prSet presAssocID="{36ED9496-7918-43F3-B765-E78C21A56380}" presName="connectorText" presStyleLbl="sibTrans2D1" presStyleIdx="0" presStyleCnt="5"/>
      <dgm:spPr/>
      <dgm:t>
        <a:bodyPr/>
        <a:lstStyle/>
        <a:p>
          <a:endParaRPr lang="tr-TR"/>
        </a:p>
      </dgm:t>
    </dgm:pt>
    <dgm:pt modelId="{6CE52772-E510-46EC-8190-75FCDD0C3281}" type="pres">
      <dgm:prSet presAssocID="{9FCCB0FB-3D87-4DD5-9CA9-E7BE4EB67FB4}" presName="node" presStyleLbl="node1" presStyleIdx="1" presStyleCnt="5">
        <dgm:presLayoutVars>
          <dgm:bulletEnabled val="1"/>
        </dgm:presLayoutVars>
      </dgm:prSet>
      <dgm:spPr/>
      <dgm:t>
        <a:bodyPr/>
        <a:lstStyle/>
        <a:p>
          <a:endParaRPr lang="tr-TR"/>
        </a:p>
      </dgm:t>
    </dgm:pt>
    <dgm:pt modelId="{3AB89FC6-A553-4908-9F62-68F89EDBAA1A}" type="pres">
      <dgm:prSet presAssocID="{5CE92799-7B7B-45F4-A2FA-12C2BCBD6600}" presName="sibTrans" presStyleLbl="sibTrans2D1" presStyleIdx="1" presStyleCnt="5"/>
      <dgm:spPr/>
      <dgm:t>
        <a:bodyPr/>
        <a:lstStyle/>
        <a:p>
          <a:endParaRPr lang="tr-TR"/>
        </a:p>
      </dgm:t>
    </dgm:pt>
    <dgm:pt modelId="{B5034563-7A90-4A35-9078-37E754E5EE08}" type="pres">
      <dgm:prSet presAssocID="{5CE92799-7B7B-45F4-A2FA-12C2BCBD6600}" presName="connectorText" presStyleLbl="sibTrans2D1" presStyleIdx="1" presStyleCnt="5"/>
      <dgm:spPr/>
      <dgm:t>
        <a:bodyPr/>
        <a:lstStyle/>
        <a:p>
          <a:endParaRPr lang="tr-TR"/>
        </a:p>
      </dgm:t>
    </dgm:pt>
    <dgm:pt modelId="{C7CCEC91-CDC6-4338-8115-59822D090051}" type="pres">
      <dgm:prSet presAssocID="{D89E5914-FA3A-4A11-AFB3-1C961CE21356}" presName="node" presStyleLbl="node1" presStyleIdx="2" presStyleCnt="5">
        <dgm:presLayoutVars>
          <dgm:bulletEnabled val="1"/>
        </dgm:presLayoutVars>
      </dgm:prSet>
      <dgm:spPr/>
      <dgm:t>
        <a:bodyPr/>
        <a:lstStyle/>
        <a:p>
          <a:endParaRPr lang="tr-TR"/>
        </a:p>
      </dgm:t>
    </dgm:pt>
    <dgm:pt modelId="{0D0A6E25-57E5-4465-8133-92155A22432A}" type="pres">
      <dgm:prSet presAssocID="{E8CD7266-C4EE-430B-861D-D5265DD08403}" presName="sibTrans" presStyleLbl="sibTrans2D1" presStyleIdx="2" presStyleCnt="5"/>
      <dgm:spPr/>
      <dgm:t>
        <a:bodyPr/>
        <a:lstStyle/>
        <a:p>
          <a:endParaRPr lang="tr-TR"/>
        </a:p>
      </dgm:t>
    </dgm:pt>
    <dgm:pt modelId="{0920F2BA-3000-4ED2-B2C5-7725D59FBA43}" type="pres">
      <dgm:prSet presAssocID="{E8CD7266-C4EE-430B-861D-D5265DD08403}" presName="connectorText" presStyleLbl="sibTrans2D1" presStyleIdx="2" presStyleCnt="5"/>
      <dgm:spPr/>
      <dgm:t>
        <a:bodyPr/>
        <a:lstStyle/>
        <a:p>
          <a:endParaRPr lang="tr-TR"/>
        </a:p>
      </dgm:t>
    </dgm:pt>
    <dgm:pt modelId="{A1CF22DF-6E29-4304-BF1B-0A37EFFF220A}" type="pres">
      <dgm:prSet presAssocID="{4AB795BE-D420-490C-B136-A4AFAAD1C1B9}" presName="node" presStyleLbl="node1" presStyleIdx="3" presStyleCnt="5">
        <dgm:presLayoutVars>
          <dgm:bulletEnabled val="1"/>
        </dgm:presLayoutVars>
      </dgm:prSet>
      <dgm:spPr/>
      <dgm:t>
        <a:bodyPr/>
        <a:lstStyle/>
        <a:p>
          <a:endParaRPr lang="tr-TR"/>
        </a:p>
      </dgm:t>
    </dgm:pt>
    <dgm:pt modelId="{A70E4DFC-D376-4280-BB1C-45A7A3ECB627}" type="pres">
      <dgm:prSet presAssocID="{510433FE-6478-4747-A472-D2B22D900657}" presName="sibTrans" presStyleLbl="sibTrans2D1" presStyleIdx="3" presStyleCnt="5"/>
      <dgm:spPr/>
      <dgm:t>
        <a:bodyPr/>
        <a:lstStyle/>
        <a:p>
          <a:endParaRPr lang="tr-TR"/>
        </a:p>
      </dgm:t>
    </dgm:pt>
    <dgm:pt modelId="{34A0F577-EFB0-423B-AF0F-2D694C2799FC}" type="pres">
      <dgm:prSet presAssocID="{510433FE-6478-4747-A472-D2B22D900657}" presName="connectorText" presStyleLbl="sibTrans2D1" presStyleIdx="3" presStyleCnt="5"/>
      <dgm:spPr/>
      <dgm:t>
        <a:bodyPr/>
        <a:lstStyle/>
        <a:p>
          <a:endParaRPr lang="tr-TR"/>
        </a:p>
      </dgm:t>
    </dgm:pt>
    <dgm:pt modelId="{9934FFA9-1AF9-4406-8D25-AB51E1CDDA8B}" type="pres">
      <dgm:prSet presAssocID="{4724CED5-2670-4E1E-ACDC-FC60BD4FD90E}" presName="node" presStyleLbl="node1" presStyleIdx="4" presStyleCnt="5">
        <dgm:presLayoutVars>
          <dgm:bulletEnabled val="1"/>
        </dgm:presLayoutVars>
      </dgm:prSet>
      <dgm:spPr/>
      <dgm:t>
        <a:bodyPr/>
        <a:lstStyle/>
        <a:p>
          <a:endParaRPr lang="tr-TR"/>
        </a:p>
      </dgm:t>
    </dgm:pt>
    <dgm:pt modelId="{1A448A0F-AD75-4B90-869B-D97882F116F5}" type="pres">
      <dgm:prSet presAssocID="{6A90E81C-CD1F-4FB8-A681-1BBA97707572}" presName="sibTrans" presStyleLbl="sibTrans2D1" presStyleIdx="4" presStyleCnt="5"/>
      <dgm:spPr/>
      <dgm:t>
        <a:bodyPr/>
        <a:lstStyle/>
        <a:p>
          <a:endParaRPr lang="tr-TR"/>
        </a:p>
      </dgm:t>
    </dgm:pt>
    <dgm:pt modelId="{E90A6691-1670-4C1A-B921-CCC6369E8A90}" type="pres">
      <dgm:prSet presAssocID="{6A90E81C-CD1F-4FB8-A681-1BBA97707572}" presName="connectorText" presStyleLbl="sibTrans2D1" presStyleIdx="4" presStyleCnt="5"/>
      <dgm:spPr/>
      <dgm:t>
        <a:bodyPr/>
        <a:lstStyle/>
        <a:p>
          <a:endParaRPr lang="tr-TR"/>
        </a:p>
      </dgm:t>
    </dgm:pt>
  </dgm:ptLst>
  <dgm:cxnLst>
    <dgm:cxn modelId="{9CFF2B40-4E62-4149-9F17-662449625DDB}" type="presOf" srcId="{36ED9496-7918-43F3-B765-E78C21A56380}" destId="{EEEB66E8-AB29-4806-9A93-F0A9335FA45C}" srcOrd="1" destOrd="0" presId="urn:microsoft.com/office/officeart/2005/8/layout/cycle2"/>
    <dgm:cxn modelId="{93CCD2E5-45E7-4C6F-AD1A-6530368DB8EB}" type="presOf" srcId="{5CE92799-7B7B-45F4-A2FA-12C2BCBD6600}" destId="{3AB89FC6-A553-4908-9F62-68F89EDBAA1A}" srcOrd="0" destOrd="0" presId="urn:microsoft.com/office/officeart/2005/8/layout/cycle2"/>
    <dgm:cxn modelId="{A241D868-26A6-4B50-AAEE-986272FA42CE}" type="presOf" srcId="{AF7FDCAD-0660-4D51-8BCE-BE340AC8CF33}" destId="{BD928F88-BEFC-4881-9A22-7E966A806F18}" srcOrd="0" destOrd="0" presId="urn:microsoft.com/office/officeart/2005/8/layout/cycle2"/>
    <dgm:cxn modelId="{3E7B4FAE-4281-4E8F-A033-1E225A6C9E61}" type="presOf" srcId="{E8CD7266-C4EE-430B-861D-D5265DD08403}" destId="{0920F2BA-3000-4ED2-B2C5-7725D59FBA43}" srcOrd="1" destOrd="0" presId="urn:microsoft.com/office/officeart/2005/8/layout/cycle2"/>
    <dgm:cxn modelId="{09D0FA0D-B7B1-49FE-8DAF-3AE7190C5121}" type="presOf" srcId="{510433FE-6478-4747-A472-D2B22D900657}" destId="{A70E4DFC-D376-4280-BB1C-45A7A3ECB627}" srcOrd="0" destOrd="0" presId="urn:microsoft.com/office/officeart/2005/8/layout/cycle2"/>
    <dgm:cxn modelId="{CE6EFAB0-6B06-4CBC-BDA3-A515C2B25177}" type="presOf" srcId="{E8CD7266-C4EE-430B-861D-D5265DD08403}" destId="{0D0A6E25-57E5-4465-8133-92155A22432A}" srcOrd="0" destOrd="0" presId="urn:microsoft.com/office/officeart/2005/8/layout/cycle2"/>
    <dgm:cxn modelId="{4A4211FD-2F04-4390-B4DB-4D64BDB02195}" type="presOf" srcId="{6A90E81C-CD1F-4FB8-A681-1BBA97707572}" destId="{E90A6691-1670-4C1A-B921-CCC6369E8A90}" srcOrd="1" destOrd="0" presId="urn:microsoft.com/office/officeart/2005/8/layout/cycle2"/>
    <dgm:cxn modelId="{A71BE723-1922-42A3-921D-9130F7BCA89A}" srcId="{D2F1A802-298E-4591-8804-A4D4EDB7161C}" destId="{D89E5914-FA3A-4A11-AFB3-1C961CE21356}" srcOrd="2" destOrd="0" parTransId="{A7FAFC0C-9C43-4631-B9DD-E3E265EB9985}" sibTransId="{E8CD7266-C4EE-430B-861D-D5265DD08403}"/>
    <dgm:cxn modelId="{8D33B20E-6EF1-441C-9FFE-1CF4A484FDD8}" srcId="{D2F1A802-298E-4591-8804-A4D4EDB7161C}" destId="{4AB795BE-D420-490C-B136-A4AFAAD1C1B9}" srcOrd="3" destOrd="0" parTransId="{97D744CC-23C4-4A33-ABC7-853D67B63D67}" sibTransId="{510433FE-6478-4747-A472-D2B22D900657}"/>
    <dgm:cxn modelId="{2FA419B6-0DB5-414E-8DF2-1E402B60F246}" type="presOf" srcId="{9FCCB0FB-3D87-4DD5-9CA9-E7BE4EB67FB4}" destId="{6CE52772-E510-46EC-8190-75FCDD0C3281}" srcOrd="0" destOrd="0" presId="urn:microsoft.com/office/officeart/2005/8/layout/cycle2"/>
    <dgm:cxn modelId="{566ED9C0-6F13-4FC7-92B0-1D37D25CB6C4}" type="presOf" srcId="{D2F1A802-298E-4591-8804-A4D4EDB7161C}" destId="{0436C4E0-0E79-44E2-8EED-3476B10BE35F}" srcOrd="0" destOrd="0" presId="urn:microsoft.com/office/officeart/2005/8/layout/cycle2"/>
    <dgm:cxn modelId="{63AE5043-A4FB-4EEF-9DBF-AD62DD9584D3}" type="presOf" srcId="{5CE92799-7B7B-45F4-A2FA-12C2BCBD6600}" destId="{B5034563-7A90-4A35-9078-37E754E5EE08}" srcOrd="1" destOrd="0" presId="urn:microsoft.com/office/officeart/2005/8/layout/cycle2"/>
    <dgm:cxn modelId="{FDD517AB-3805-4D73-B450-F62AD0394C47}" type="presOf" srcId="{36ED9496-7918-43F3-B765-E78C21A56380}" destId="{094FABC5-782F-40C7-8D6C-878759B48C26}" srcOrd="0" destOrd="0" presId="urn:microsoft.com/office/officeart/2005/8/layout/cycle2"/>
    <dgm:cxn modelId="{E51E2B16-A46A-4793-9AFE-4A637FE05F1B}" type="presOf" srcId="{4724CED5-2670-4E1E-ACDC-FC60BD4FD90E}" destId="{9934FFA9-1AF9-4406-8D25-AB51E1CDDA8B}" srcOrd="0" destOrd="0" presId="urn:microsoft.com/office/officeart/2005/8/layout/cycle2"/>
    <dgm:cxn modelId="{BD479991-55D1-443C-9360-4DAE93B15534}" srcId="{D2F1A802-298E-4591-8804-A4D4EDB7161C}" destId="{9FCCB0FB-3D87-4DD5-9CA9-E7BE4EB67FB4}" srcOrd="1" destOrd="0" parTransId="{DF72DAC8-E2B6-4494-99BC-AF6D030C59D4}" sibTransId="{5CE92799-7B7B-45F4-A2FA-12C2BCBD6600}"/>
    <dgm:cxn modelId="{A338FC43-2A6F-43D7-B761-ECE99C564898}" type="presOf" srcId="{510433FE-6478-4747-A472-D2B22D900657}" destId="{34A0F577-EFB0-423B-AF0F-2D694C2799FC}" srcOrd="1" destOrd="0" presId="urn:microsoft.com/office/officeart/2005/8/layout/cycle2"/>
    <dgm:cxn modelId="{735998D7-E130-482F-9DE1-4C3DD85C31E7}" type="presOf" srcId="{4AB795BE-D420-490C-B136-A4AFAAD1C1B9}" destId="{A1CF22DF-6E29-4304-BF1B-0A37EFFF220A}" srcOrd="0" destOrd="0" presId="urn:microsoft.com/office/officeart/2005/8/layout/cycle2"/>
    <dgm:cxn modelId="{27271593-BB09-4E3C-9B4F-7C507E31E184}" srcId="{D2F1A802-298E-4591-8804-A4D4EDB7161C}" destId="{AF7FDCAD-0660-4D51-8BCE-BE340AC8CF33}" srcOrd="0" destOrd="0" parTransId="{B6228A9F-060C-4999-80FD-F36C5DDB5073}" sibTransId="{36ED9496-7918-43F3-B765-E78C21A56380}"/>
    <dgm:cxn modelId="{ACD00371-C62C-464D-8E20-2623F1521E57}" srcId="{D2F1A802-298E-4591-8804-A4D4EDB7161C}" destId="{4724CED5-2670-4E1E-ACDC-FC60BD4FD90E}" srcOrd="4" destOrd="0" parTransId="{76383C55-A4DA-418C-97BA-2E920B06F6E7}" sibTransId="{6A90E81C-CD1F-4FB8-A681-1BBA97707572}"/>
    <dgm:cxn modelId="{D6E5459F-6F34-43B0-AF8D-E061EBCCFE90}" type="presOf" srcId="{D89E5914-FA3A-4A11-AFB3-1C961CE21356}" destId="{C7CCEC91-CDC6-4338-8115-59822D090051}" srcOrd="0" destOrd="0" presId="urn:microsoft.com/office/officeart/2005/8/layout/cycle2"/>
    <dgm:cxn modelId="{795FBF42-0672-46AA-A857-6C2D29B54E77}" type="presOf" srcId="{6A90E81C-CD1F-4FB8-A681-1BBA97707572}" destId="{1A448A0F-AD75-4B90-869B-D97882F116F5}" srcOrd="0" destOrd="0" presId="urn:microsoft.com/office/officeart/2005/8/layout/cycle2"/>
    <dgm:cxn modelId="{B394F0C9-8D22-464C-9815-0F2C8FB8E322}" type="presParOf" srcId="{0436C4E0-0E79-44E2-8EED-3476B10BE35F}" destId="{BD928F88-BEFC-4881-9A22-7E966A806F18}" srcOrd="0" destOrd="0" presId="urn:microsoft.com/office/officeart/2005/8/layout/cycle2"/>
    <dgm:cxn modelId="{7A14D36B-6420-49A8-8E9C-ACD6CD91565A}" type="presParOf" srcId="{0436C4E0-0E79-44E2-8EED-3476B10BE35F}" destId="{094FABC5-782F-40C7-8D6C-878759B48C26}" srcOrd="1" destOrd="0" presId="urn:microsoft.com/office/officeart/2005/8/layout/cycle2"/>
    <dgm:cxn modelId="{6C0BFE91-FB8E-4E7E-83A1-3CEEA85D7786}" type="presParOf" srcId="{094FABC5-782F-40C7-8D6C-878759B48C26}" destId="{EEEB66E8-AB29-4806-9A93-F0A9335FA45C}" srcOrd="0" destOrd="0" presId="urn:microsoft.com/office/officeart/2005/8/layout/cycle2"/>
    <dgm:cxn modelId="{34DE1E1A-C48A-4113-9492-FC939F8F64BE}" type="presParOf" srcId="{0436C4E0-0E79-44E2-8EED-3476B10BE35F}" destId="{6CE52772-E510-46EC-8190-75FCDD0C3281}" srcOrd="2" destOrd="0" presId="urn:microsoft.com/office/officeart/2005/8/layout/cycle2"/>
    <dgm:cxn modelId="{BC3D60F7-8AD7-4EFF-820C-CF94241B873F}" type="presParOf" srcId="{0436C4E0-0E79-44E2-8EED-3476B10BE35F}" destId="{3AB89FC6-A553-4908-9F62-68F89EDBAA1A}" srcOrd="3" destOrd="0" presId="urn:microsoft.com/office/officeart/2005/8/layout/cycle2"/>
    <dgm:cxn modelId="{C4B45763-237C-4BBA-8B2C-BA45FAEA5C51}" type="presParOf" srcId="{3AB89FC6-A553-4908-9F62-68F89EDBAA1A}" destId="{B5034563-7A90-4A35-9078-37E754E5EE08}" srcOrd="0" destOrd="0" presId="urn:microsoft.com/office/officeart/2005/8/layout/cycle2"/>
    <dgm:cxn modelId="{918A2765-5B5D-4A8E-85C1-10A1DD645E42}" type="presParOf" srcId="{0436C4E0-0E79-44E2-8EED-3476B10BE35F}" destId="{C7CCEC91-CDC6-4338-8115-59822D090051}" srcOrd="4" destOrd="0" presId="urn:microsoft.com/office/officeart/2005/8/layout/cycle2"/>
    <dgm:cxn modelId="{68548BE2-760D-4762-B981-5BF4005EAA6A}" type="presParOf" srcId="{0436C4E0-0E79-44E2-8EED-3476B10BE35F}" destId="{0D0A6E25-57E5-4465-8133-92155A22432A}" srcOrd="5" destOrd="0" presId="urn:microsoft.com/office/officeart/2005/8/layout/cycle2"/>
    <dgm:cxn modelId="{3448CD0C-FC4C-499C-9A4E-899EEFF4435C}" type="presParOf" srcId="{0D0A6E25-57E5-4465-8133-92155A22432A}" destId="{0920F2BA-3000-4ED2-B2C5-7725D59FBA43}" srcOrd="0" destOrd="0" presId="urn:microsoft.com/office/officeart/2005/8/layout/cycle2"/>
    <dgm:cxn modelId="{F7F04DD3-0259-4354-96F2-16311184CA3E}" type="presParOf" srcId="{0436C4E0-0E79-44E2-8EED-3476B10BE35F}" destId="{A1CF22DF-6E29-4304-BF1B-0A37EFFF220A}" srcOrd="6" destOrd="0" presId="urn:microsoft.com/office/officeart/2005/8/layout/cycle2"/>
    <dgm:cxn modelId="{D839A8CB-72AC-4491-8389-853D71976293}" type="presParOf" srcId="{0436C4E0-0E79-44E2-8EED-3476B10BE35F}" destId="{A70E4DFC-D376-4280-BB1C-45A7A3ECB627}" srcOrd="7" destOrd="0" presId="urn:microsoft.com/office/officeart/2005/8/layout/cycle2"/>
    <dgm:cxn modelId="{4422DAE8-179C-49E1-AF43-AB34438764A6}" type="presParOf" srcId="{A70E4DFC-D376-4280-BB1C-45A7A3ECB627}" destId="{34A0F577-EFB0-423B-AF0F-2D694C2799FC}" srcOrd="0" destOrd="0" presId="urn:microsoft.com/office/officeart/2005/8/layout/cycle2"/>
    <dgm:cxn modelId="{B22414D7-A4CC-49BF-80FF-1630BE52F1BD}" type="presParOf" srcId="{0436C4E0-0E79-44E2-8EED-3476B10BE35F}" destId="{9934FFA9-1AF9-4406-8D25-AB51E1CDDA8B}" srcOrd="8" destOrd="0" presId="urn:microsoft.com/office/officeart/2005/8/layout/cycle2"/>
    <dgm:cxn modelId="{11C4BBFD-8712-4F7C-947B-FD69D71CC406}" type="presParOf" srcId="{0436C4E0-0E79-44E2-8EED-3476B10BE35F}" destId="{1A448A0F-AD75-4B90-869B-D97882F116F5}" srcOrd="9" destOrd="0" presId="urn:microsoft.com/office/officeart/2005/8/layout/cycle2"/>
    <dgm:cxn modelId="{C08E5F62-9E49-4A96-A201-F2F09E4F6D71}" type="presParOf" srcId="{1A448A0F-AD75-4B90-869B-D97882F116F5}" destId="{E90A6691-1670-4C1A-B921-CCC6369E8A9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28F88-BEFC-4881-9A22-7E966A806F18}">
      <dsp:nvSpPr>
        <dsp:cNvPr id="0" name=""/>
        <dsp:cNvSpPr/>
      </dsp:nvSpPr>
      <dsp:spPr>
        <a:xfrm>
          <a:off x="689997" y="18530"/>
          <a:ext cx="567785" cy="56778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a:t>t</a:t>
          </a:r>
        </a:p>
      </dsp:txBody>
      <dsp:txXfrm>
        <a:off x="773147" y="101680"/>
        <a:ext cx="401485" cy="401485"/>
      </dsp:txXfrm>
    </dsp:sp>
    <dsp:sp modelId="{094FABC5-782F-40C7-8D6C-878759B48C26}">
      <dsp:nvSpPr>
        <dsp:cNvPr id="0" name=""/>
        <dsp:cNvSpPr/>
      </dsp:nvSpPr>
      <dsp:spPr>
        <a:xfrm rot="2160000">
          <a:off x="1239839" y="454665"/>
          <a:ext cx="150941" cy="19162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1244163" y="479682"/>
        <a:ext cx="105659" cy="114977"/>
      </dsp:txXfrm>
    </dsp:sp>
    <dsp:sp modelId="{6CE52772-E510-46EC-8190-75FCDD0C3281}">
      <dsp:nvSpPr>
        <dsp:cNvPr id="0" name=""/>
        <dsp:cNvSpPr/>
      </dsp:nvSpPr>
      <dsp:spPr>
        <a:xfrm>
          <a:off x="1379749" y="519664"/>
          <a:ext cx="567785" cy="56778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a:t>ö</a:t>
          </a:r>
        </a:p>
      </dsp:txBody>
      <dsp:txXfrm>
        <a:off x="1462899" y="602814"/>
        <a:ext cx="401485" cy="401485"/>
      </dsp:txXfrm>
    </dsp:sp>
    <dsp:sp modelId="{3AB89FC6-A553-4908-9F62-68F89EDBAA1A}">
      <dsp:nvSpPr>
        <dsp:cNvPr id="0" name=""/>
        <dsp:cNvSpPr/>
      </dsp:nvSpPr>
      <dsp:spPr>
        <a:xfrm rot="6480000">
          <a:off x="1457760" y="1109106"/>
          <a:ext cx="150941" cy="191627"/>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rot="10800000">
        <a:off x="1487397" y="1125898"/>
        <a:ext cx="105659" cy="114977"/>
      </dsp:txXfrm>
    </dsp:sp>
    <dsp:sp modelId="{C7CCEC91-CDC6-4338-8115-59822D090051}">
      <dsp:nvSpPr>
        <dsp:cNvPr id="0" name=""/>
        <dsp:cNvSpPr/>
      </dsp:nvSpPr>
      <dsp:spPr>
        <a:xfrm>
          <a:off x="1116287" y="1330516"/>
          <a:ext cx="567785" cy="56778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a:t>m</a:t>
          </a:r>
        </a:p>
      </dsp:txBody>
      <dsp:txXfrm>
        <a:off x="1199437" y="1413666"/>
        <a:ext cx="401485" cy="401485"/>
      </dsp:txXfrm>
    </dsp:sp>
    <dsp:sp modelId="{0D0A6E25-57E5-4465-8133-92155A22432A}">
      <dsp:nvSpPr>
        <dsp:cNvPr id="0" name=""/>
        <dsp:cNvSpPr/>
      </dsp:nvSpPr>
      <dsp:spPr>
        <a:xfrm rot="10800000">
          <a:off x="902691" y="1518595"/>
          <a:ext cx="150941" cy="191627"/>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rot="10800000">
        <a:off x="947973" y="1556920"/>
        <a:ext cx="105659" cy="114977"/>
      </dsp:txXfrm>
    </dsp:sp>
    <dsp:sp modelId="{A1CF22DF-6E29-4304-BF1B-0A37EFFF220A}">
      <dsp:nvSpPr>
        <dsp:cNvPr id="0" name=""/>
        <dsp:cNvSpPr/>
      </dsp:nvSpPr>
      <dsp:spPr>
        <a:xfrm>
          <a:off x="263707" y="1330516"/>
          <a:ext cx="567785" cy="567785"/>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a:t>e</a:t>
          </a:r>
        </a:p>
      </dsp:txBody>
      <dsp:txXfrm>
        <a:off x="346857" y="1413666"/>
        <a:ext cx="401485" cy="401485"/>
      </dsp:txXfrm>
    </dsp:sp>
    <dsp:sp modelId="{A70E4DFC-D376-4280-BB1C-45A7A3ECB627}">
      <dsp:nvSpPr>
        <dsp:cNvPr id="0" name=""/>
        <dsp:cNvSpPr/>
      </dsp:nvSpPr>
      <dsp:spPr>
        <a:xfrm rot="15120000">
          <a:off x="341718" y="1117232"/>
          <a:ext cx="150941" cy="19162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rot="10800000">
        <a:off x="371355" y="1177090"/>
        <a:ext cx="105659" cy="114977"/>
      </dsp:txXfrm>
    </dsp:sp>
    <dsp:sp modelId="{9934FFA9-1AF9-4406-8D25-AB51E1CDDA8B}">
      <dsp:nvSpPr>
        <dsp:cNvPr id="0" name=""/>
        <dsp:cNvSpPr/>
      </dsp:nvSpPr>
      <dsp:spPr>
        <a:xfrm>
          <a:off x="245" y="519664"/>
          <a:ext cx="567785" cy="56778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a:t>r</a:t>
          </a:r>
        </a:p>
      </dsp:txBody>
      <dsp:txXfrm>
        <a:off x="83395" y="602814"/>
        <a:ext cx="401485" cy="401485"/>
      </dsp:txXfrm>
    </dsp:sp>
    <dsp:sp modelId="{1A448A0F-AD75-4B90-869B-D97882F116F5}">
      <dsp:nvSpPr>
        <dsp:cNvPr id="0" name=""/>
        <dsp:cNvSpPr/>
      </dsp:nvSpPr>
      <dsp:spPr>
        <a:xfrm rot="19440000">
          <a:off x="550087" y="459687"/>
          <a:ext cx="150941" cy="191627"/>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554411" y="511320"/>
        <a:ext cx="105659" cy="11497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310460FF-13A2-4226-865E-1141D0705C55}" type="datetimeFigureOut">
              <a:rPr lang="tr-TR" smtClean="0"/>
              <a:t>18.06.2016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347741-668D-4C5A-80E4-5BB935AB03C2}" type="slidenum">
              <a:rPr lang="tr-TR" smtClean="0"/>
              <a:t>‹#›</a:t>
            </a:fld>
            <a:endParaRPr lang="tr-TR"/>
          </a:p>
        </p:txBody>
      </p:sp>
    </p:spTree>
    <p:extLst>
      <p:ext uri="{BB962C8B-B14F-4D97-AF65-F5344CB8AC3E}">
        <p14:creationId xmlns:p14="http://schemas.microsoft.com/office/powerpoint/2010/main" val="75432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10460FF-13A2-4226-865E-1141D0705C55}" type="datetimeFigureOut">
              <a:rPr lang="tr-TR" smtClean="0"/>
              <a:t>18.06.2016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347741-668D-4C5A-80E4-5BB935AB03C2}" type="slidenum">
              <a:rPr lang="tr-TR" smtClean="0"/>
              <a:t>‹#›</a:t>
            </a:fld>
            <a:endParaRPr lang="tr-TR"/>
          </a:p>
        </p:txBody>
      </p:sp>
    </p:spTree>
    <p:extLst>
      <p:ext uri="{BB962C8B-B14F-4D97-AF65-F5344CB8AC3E}">
        <p14:creationId xmlns:p14="http://schemas.microsoft.com/office/powerpoint/2010/main" val="394828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10460FF-13A2-4226-865E-1141D0705C55}" type="datetimeFigureOut">
              <a:rPr lang="tr-TR" smtClean="0"/>
              <a:t>18.06.2016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347741-668D-4C5A-80E4-5BB935AB03C2}" type="slidenum">
              <a:rPr lang="tr-TR" smtClean="0"/>
              <a:t>‹#›</a:t>
            </a:fld>
            <a:endParaRPr lang="tr-TR"/>
          </a:p>
        </p:txBody>
      </p:sp>
    </p:spTree>
    <p:extLst>
      <p:ext uri="{BB962C8B-B14F-4D97-AF65-F5344CB8AC3E}">
        <p14:creationId xmlns:p14="http://schemas.microsoft.com/office/powerpoint/2010/main" val="361521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10460FF-13A2-4226-865E-1141D0705C55}" type="datetimeFigureOut">
              <a:rPr lang="tr-TR" smtClean="0"/>
              <a:t>18.06.2016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347741-668D-4C5A-80E4-5BB935AB03C2}" type="slidenum">
              <a:rPr lang="tr-TR" smtClean="0"/>
              <a:t>‹#›</a:t>
            </a:fld>
            <a:endParaRPr lang="tr-TR"/>
          </a:p>
        </p:txBody>
      </p:sp>
    </p:spTree>
    <p:extLst>
      <p:ext uri="{BB962C8B-B14F-4D97-AF65-F5344CB8AC3E}">
        <p14:creationId xmlns:p14="http://schemas.microsoft.com/office/powerpoint/2010/main" val="20099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310460FF-13A2-4226-865E-1141D0705C55}" type="datetimeFigureOut">
              <a:rPr lang="tr-TR" smtClean="0"/>
              <a:t>18.06.2016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347741-668D-4C5A-80E4-5BB935AB03C2}" type="slidenum">
              <a:rPr lang="tr-TR" smtClean="0"/>
              <a:t>‹#›</a:t>
            </a:fld>
            <a:endParaRPr lang="tr-TR"/>
          </a:p>
        </p:txBody>
      </p:sp>
    </p:spTree>
    <p:extLst>
      <p:ext uri="{BB962C8B-B14F-4D97-AF65-F5344CB8AC3E}">
        <p14:creationId xmlns:p14="http://schemas.microsoft.com/office/powerpoint/2010/main" val="180345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10460FF-13A2-4226-865E-1141D0705C55}" type="datetimeFigureOut">
              <a:rPr lang="tr-TR" smtClean="0"/>
              <a:t>18.06.2016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6347741-668D-4C5A-80E4-5BB935AB03C2}" type="slidenum">
              <a:rPr lang="tr-TR" smtClean="0"/>
              <a:t>‹#›</a:t>
            </a:fld>
            <a:endParaRPr lang="tr-TR"/>
          </a:p>
        </p:txBody>
      </p:sp>
    </p:spTree>
    <p:extLst>
      <p:ext uri="{BB962C8B-B14F-4D97-AF65-F5344CB8AC3E}">
        <p14:creationId xmlns:p14="http://schemas.microsoft.com/office/powerpoint/2010/main" val="262739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10460FF-13A2-4226-865E-1141D0705C55}" type="datetimeFigureOut">
              <a:rPr lang="tr-TR" smtClean="0"/>
              <a:t>18.06.2016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6347741-668D-4C5A-80E4-5BB935AB03C2}" type="slidenum">
              <a:rPr lang="tr-TR" smtClean="0"/>
              <a:t>‹#›</a:t>
            </a:fld>
            <a:endParaRPr lang="tr-TR"/>
          </a:p>
        </p:txBody>
      </p:sp>
    </p:spTree>
    <p:extLst>
      <p:ext uri="{BB962C8B-B14F-4D97-AF65-F5344CB8AC3E}">
        <p14:creationId xmlns:p14="http://schemas.microsoft.com/office/powerpoint/2010/main" val="87106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310460FF-13A2-4226-865E-1141D0705C55}" type="datetimeFigureOut">
              <a:rPr lang="tr-TR" smtClean="0"/>
              <a:t>18.06.2016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6347741-668D-4C5A-80E4-5BB935AB03C2}" type="slidenum">
              <a:rPr lang="tr-TR" smtClean="0"/>
              <a:t>‹#›</a:t>
            </a:fld>
            <a:endParaRPr lang="tr-TR"/>
          </a:p>
        </p:txBody>
      </p:sp>
    </p:spTree>
    <p:extLst>
      <p:ext uri="{BB962C8B-B14F-4D97-AF65-F5344CB8AC3E}">
        <p14:creationId xmlns:p14="http://schemas.microsoft.com/office/powerpoint/2010/main" val="343242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10460FF-13A2-4226-865E-1141D0705C55}" type="datetimeFigureOut">
              <a:rPr lang="tr-TR" smtClean="0"/>
              <a:t>18.06.2016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6347741-668D-4C5A-80E4-5BB935AB03C2}" type="slidenum">
              <a:rPr lang="tr-TR" smtClean="0"/>
              <a:t>‹#›</a:t>
            </a:fld>
            <a:endParaRPr lang="tr-TR"/>
          </a:p>
        </p:txBody>
      </p:sp>
    </p:spTree>
    <p:extLst>
      <p:ext uri="{BB962C8B-B14F-4D97-AF65-F5344CB8AC3E}">
        <p14:creationId xmlns:p14="http://schemas.microsoft.com/office/powerpoint/2010/main" val="425656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10460FF-13A2-4226-865E-1141D0705C55}" type="datetimeFigureOut">
              <a:rPr lang="tr-TR" smtClean="0"/>
              <a:t>18.06.2016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6347741-668D-4C5A-80E4-5BB935AB03C2}" type="slidenum">
              <a:rPr lang="tr-TR" smtClean="0"/>
              <a:t>‹#›</a:t>
            </a:fld>
            <a:endParaRPr lang="tr-TR"/>
          </a:p>
        </p:txBody>
      </p:sp>
    </p:spTree>
    <p:extLst>
      <p:ext uri="{BB962C8B-B14F-4D97-AF65-F5344CB8AC3E}">
        <p14:creationId xmlns:p14="http://schemas.microsoft.com/office/powerpoint/2010/main" val="221202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10460FF-13A2-4226-865E-1141D0705C55}" type="datetimeFigureOut">
              <a:rPr lang="tr-TR" smtClean="0"/>
              <a:t>18.06.2016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6347741-668D-4C5A-80E4-5BB935AB03C2}" type="slidenum">
              <a:rPr lang="tr-TR" smtClean="0"/>
              <a:t>‹#›</a:t>
            </a:fld>
            <a:endParaRPr lang="tr-TR"/>
          </a:p>
        </p:txBody>
      </p:sp>
    </p:spTree>
    <p:extLst>
      <p:ext uri="{BB962C8B-B14F-4D97-AF65-F5344CB8AC3E}">
        <p14:creationId xmlns:p14="http://schemas.microsoft.com/office/powerpoint/2010/main" val="278323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460FF-13A2-4226-865E-1141D0705C55}" type="datetimeFigureOut">
              <a:rPr lang="tr-TR" smtClean="0"/>
              <a:t>18.06.2016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47741-668D-4C5A-80E4-5BB935AB03C2}" type="slidenum">
              <a:rPr lang="tr-TR" smtClean="0"/>
              <a:t>‹#›</a:t>
            </a:fld>
            <a:endParaRPr lang="tr-TR"/>
          </a:p>
        </p:txBody>
      </p:sp>
    </p:spTree>
    <p:extLst>
      <p:ext uri="{BB962C8B-B14F-4D97-AF65-F5344CB8AC3E}">
        <p14:creationId xmlns:p14="http://schemas.microsoft.com/office/powerpoint/2010/main" val="3269232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diagramLayout" Target="../diagrams/layout1.xml"/><Relationship Id="rId7" Type="http://schemas.openxmlformats.org/officeDocument/2006/relationships/image" Target="../media/image33.png"/><Relationship Id="rId12" Type="http://schemas.microsoft.com/office/2007/relationships/hdphoto" Target="../media/hdphoto6.wdp"/><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35.png"/><Relationship Id="rId5" Type="http://schemas.openxmlformats.org/officeDocument/2006/relationships/diagramColors" Target="../diagrams/colors1.xml"/><Relationship Id="rId10" Type="http://schemas.microsoft.com/office/2007/relationships/hdphoto" Target="../media/hdphoto5.wdp"/><Relationship Id="rId4" Type="http://schemas.openxmlformats.org/officeDocument/2006/relationships/diagramQuickStyle" Target="../diagrams/quickStyle1.xml"/><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3.jpeg"/><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691680" y="1886967"/>
            <a:ext cx="6766520" cy="1470025"/>
          </a:xfrm>
        </p:spPr>
        <p:txBody>
          <a:bodyPr>
            <a:normAutofit fontScale="90000"/>
          </a:bodyPr>
          <a:lstStyle/>
          <a:p>
            <a:r>
              <a:rPr lang="tr-TR" sz="2200" dirty="0">
                <a:solidFill>
                  <a:schemeClr val="bg1">
                    <a:lumMod val="50000"/>
                  </a:schemeClr>
                </a:solidFill>
                <a:latin typeface="Arial Black" pitchFamily="34" charset="0"/>
              </a:rPr>
              <a:t>U L U S L A R A R A S I</a:t>
            </a:r>
            <a:r>
              <a:rPr lang="tr-TR" dirty="0">
                <a:solidFill>
                  <a:schemeClr val="bg1">
                    <a:lumMod val="50000"/>
                  </a:schemeClr>
                </a:solidFill>
                <a:latin typeface="Arial Black" pitchFamily="34" charset="0"/>
              </a:rPr>
              <a:t> </a:t>
            </a:r>
            <a:br>
              <a:rPr lang="tr-TR" dirty="0">
                <a:solidFill>
                  <a:schemeClr val="bg1">
                    <a:lumMod val="50000"/>
                  </a:schemeClr>
                </a:solidFill>
                <a:latin typeface="Arial Black" pitchFamily="34" charset="0"/>
              </a:rPr>
            </a:br>
            <a:r>
              <a:rPr lang="tr-TR" dirty="0">
                <a:solidFill>
                  <a:schemeClr val="bg1">
                    <a:lumMod val="50000"/>
                  </a:schemeClr>
                </a:solidFill>
                <a:latin typeface="Arial Black" pitchFamily="34" charset="0"/>
              </a:rPr>
              <a:t>DÜNYA DİLLERİ </a:t>
            </a:r>
            <a:br>
              <a:rPr lang="tr-TR" dirty="0">
                <a:solidFill>
                  <a:schemeClr val="bg1">
                    <a:lumMod val="50000"/>
                  </a:schemeClr>
                </a:solidFill>
                <a:latin typeface="Arial Black" pitchFamily="34" charset="0"/>
              </a:rPr>
            </a:br>
            <a:r>
              <a:rPr lang="tr-TR" dirty="0">
                <a:solidFill>
                  <a:schemeClr val="bg1">
                    <a:lumMod val="50000"/>
                  </a:schemeClr>
                </a:solidFill>
                <a:latin typeface="Arial Black" pitchFamily="34" charset="0"/>
              </a:rPr>
              <a:t>ÜNİVERSİTESİ</a:t>
            </a:r>
          </a:p>
        </p:txBody>
      </p:sp>
      <p:sp>
        <p:nvSpPr>
          <p:cNvPr id="3" name="Alt Başlık 2"/>
          <p:cNvSpPr>
            <a:spLocks noGrp="1"/>
          </p:cNvSpPr>
          <p:nvPr>
            <p:ph type="subTitle" idx="1"/>
          </p:nvPr>
        </p:nvSpPr>
        <p:spPr>
          <a:xfrm>
            <a:off x="2339752" y="3717032"/>
            <a:ext cx="5432648" cy="622920"/>
          </a:xfrm>
        </p:spPr>
        <p:txBody>
          <a:bodyPr/>
          <a:lstStyle/>
          <a:p>
            <a:r>
              <a:rPr lang="tr-TR" b="1" dirty="0">
                <a:effectLst>
                  <a:outerShdw blurRad="38100" dist="38100" dir="2700000" algn="tl">
                    <a:srgbClr val="000000">
                      <a:alpha val="43137"/>
                    </a:srgbClr>
                  </a:outerShdw>
                </a:effectLst>
              </a:rPr>
              <a:t>IUWL - UDDÜ</a:t>
            </a:r>
          </a:p>
        </p:txBody>
      </p:sp>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8" name="Düz Bağlayıcı 17"/>
          <p:cNvCxnSpPr/>
          <p:nvPr/>
        </p:nvCxnSpPr>
        <p:spPr>
          <a:xfrm>
            <a:off x="1979712" y="3573016"/>
            <a:ext cx="6264696"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1" name="Dikdörtgen 10"/>
          <p:cNvSpPr/>
          <p:nvPr/>
        </p:nvSpPr>
        <p:spPr>
          <a:xfrm rot="16200000">
            <a:off x="-2907194" y="2907195"/>
            <a:ext cx="6858000" cy="10436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9" name="Picture 5" descr="C:\Users\hangar\Deskto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9657" y="4692270"/>
            <a:ext cx="3062383"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angar\Desktop\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692270"/>
            <a:ext cx="3064629" cy="90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726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rot="16200000">
            <a:off x="-2907194" y="2907195"/>
            <a:ext cx="6858000" cy="104361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HARCAMALAR</a:t>
            </a:r>
          </a:p>
        </p:txBody>
      </p:sp>
      <p:sp>
        <p:nvSpPr>
          <p:cNvPr id="5" name="Alt Başlık 4"/>
          <p:cNvSpPr>
            <a:spLocks noGrp="1"/>
          </p:cNvSpPr>
          <p:nvPr>
            <p:ph type="subTitle" idx="1"/>
          </p:nvPr>
        </p:nvSpPr>
        <p:spPr>
          <a:xfrm>
            <a:off x="1691680" y="764706"/>
            <a:ext cx="6400800" cy="3384374"/>
          </a:xfrm>
        </p:spPr>
        <p:txBody>
          <a:bodyPr>
            <a:normAutofit fontScale="77500" lnSpcReduction="20000"/>
          </a:bodyPr>
          <a:lstStyle/>
          <a:p>
            <a:pPr marL="457200" indent="-457200" algn="r">
              <a:buFont typeface="Wingdings" pitchFamily="2" charset="2"/>
              <a:buChar char="ü"/>
            </a:pPr>
            <a:r>
              <a:rPr lang="tr-TR" dirty="0" err="1">
                <a:solidFill>
                  <a:schemeClr val="tx1"/>
                </a:solidFill>
              </a:rPr>
              <a:t>Education</a:t>
            </a:r>
            <a:r>
              <a:rPr lang="tr-TR" dirty="0">
                <a:solidFill>
                  <a:schemeClr val="tx1"/>
                </a:solidFill>
              </a:rPr>
              <a:t> First isimli dünyanın önde gelen özel eğitim şirketince hazırlanan İngilizce Yeterlilik Endeksi’nde (İYE) </a:t>
            </a:r>
            <a:r>
              <a:rPr lang="tr-TR" dirty="0">
                <a:solidFill>
                  <a:srgbClr val="FF0000"/>
                </a:solidFill>
              </a:rPr>
              <a:t>Türkiye 44 ülkenin içerisinde 43. sıradadır.</a:t>
            </a:r>
            <a:r>
              <a:rPr lang="tr-TR" dirty="0">
                <a:solidFill>
                  <a:schemeClr val="tx1"/>
                </a:solidFill>
              </a:rPr>
              <a:t> Şili, Endonezya, Suudi Arabistan gibi ülkelerin gerisinde kalmıştır.</a:t>
            </a:r>
          </a:p>
          <a:p>
            <a:pPr marL="457200" indent="-457200" algn="r">
              <a:buFont typeface="Wingdings" pitchFamily="2" charset="2"/>
              <a:buChar char="ü"/>
            </a:pPr>
            <a:r>
              <a:rPr lang="tr-TR" dirty="0">
                <a:solidFill>
                  <a:schemeClr val="tx1"/>
                </a:solidFill>
              </a:rPr>
              <a:t>Dünyanın en büyük 16. ekonomisine sahip Türkiye’nin Bu sıralamada sonlarda olması üstüne fazlaca düşünülmesi gereken bir durumdur.</a:t>
            </a:r>
          </a:p>
        </p:txBody>
      </p:sp>
      <p:pic>
        <p:nvPicPr>
          <p:cNvPr id="8194" name="Picture 2" descr="C:\Users\hangar\Desktop\son_dakika_erdogan_konustu_borsa_dustu_h361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488546"/>
            <a:ext cx="4896544" cy="24688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933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rot="16200000">
            <a:off x="-2907194" y="2907195"/>
            <a:ext cx="6858000" cy="104361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HARCAMALAR</a:t>
            </a:r>
          </a:p>
        </p:txBody>
      </p:sp>
      <p:sp>
        <p:nvSpPr>
          <p:cNvPr id="5" name="Alt Başlık 4"/>
          <p:cNvSpPr>
            <a:spLocks noGrp="1"/>
          </p:cNvSpPr>
          <p:nvPr>
            <p:ph type="subTitle" idx="1"/>
          </p:nvPr>
        </p:nvSpPr>
        <p:spPr>
          <a:xfrm>
            <a:off x="1691680" y="764706"/>
            <a:ext cx="6400800" cy="3384374"/>
          </a:xfrm>
        </p:spPr>
        <p:txBody>
          <a:bodyPr>
            <a:normAutofit/>
          </a:bodyPr>
          <a:lstStyle/>
          <a:p>
            <a:pPr marL="457200" indent="-457200" algn="r">
              <a:buFont typeface="Wingdings" pitchFamily="2" charset="2"/>
              <a:buChar char="ü"/>
            </a:pPr>
            <a:r>
              <a:rPr lang="tr-TR" sz="2500" dirty="0">
                <a:solidFill>
                  <a:schemeClr val="tx1"/>
                </a:solidFill>
              </a:rPr>
              <a:t>İngilizce Yeterlilik Endeksi Ülke Sıralaması Online Test Sonuçlarında Türkiye 37,66 puanla 43. sırada yer almıştır.</a:t>
            </a:r>
          </a:p>
        </p:txBody>
      </p:sp>
      <p:graphicFrame>
        <p:nvGraphicFramePr>
          <p:cNvPr id="9" name="Grafik 8"/>
          <p:cNvGraphicFramePr>
            <a:graphicFrameLocks/>
          </p:cNvGraphicFramePr>
          <p:nvPr>
            <p:extLst>
              <p:ext uri="{D42A27DB-BD31-4B8C-83A1-F6EECF244321}">
                <p14:modId xmlns:p14="http://schemas.microsoft.com/office/powerpoint/2010/main" val="3437415816"/>
              </p:ext>
            </p:extLst>
          </p:nvPr>
        </p:nvGraphicFramePr>
        <p:xfrm>
          <a:off x="2195736" y="2348880"/>
          <a:ext cx="5760640"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2" name="Şeritli Sağ Ok 1"/>
          <p:cNvSpPr/>
          <p:nvPr/>
        </p:nvSpPr>
        <p:spPr>
          <a:xfrm rot="10800000">
            <a:off x="7380313" y="3789040"/>
            <a:ext cx="576064" cy="288032"/>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92102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rot="16200000">
            <a:off x="-2907194" y="2907195"/>
            <a:ext cx="6858000" cy="104361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HARCAMALAR</a:t>
            </a:r>
          </a:p>
        </p:txBody>
      </p:sp>
      <p:sp>
        <p:nvSpPr>
          <p:cNvPr id="5" name="Alt Başlık 4"/>
          <p:cNvSpPr>
            <a:spLocks noGrp="1"/>
          </p:cNvSpPr>
          <p:nvPr>
            <p:ph type="subTitle" idx="1"/>
          </p:nvPr>
        </p:nvSpPr>
        <p:spPr>
          <a:xfrm>
            <a:off x="1691680" y="764706"/>
            <a:ext cx="6400800" cy="3384374"/>
          </a:xfrm>
        </p:spPr>
        <p:txBody>
          <a:bodyPr>
            <a:normAutofit fontScale="85000" lnSpcReduction="10000"/>
          </a:bodyPr>
          <a:lstStyle/>
          <a:p>
            <a:pPr marL="457200" indent="-457200" algn="r">
              <a:buFont typeface="Wingdings" pitchFamily="2" charset="2"/>
              <a:buChar char="ü"/>
            </a:pPr>
            <a:r>
              <a:rPr lang="tr-TR" sz="2500" dirty="0">
                <a:solidFill>
                  <a:schemeClr val="tx1"/>
                </a:solidFill>
              </a:rPr>
              <a:t>Eğitim harcamalarının azlığı Türkiye’deki İngilizce yeterlilik seviyesini sınırlayan bir faktördür.  Türkiye 6-15 yaş arası öğrencileri için çocuk başına 12.708 dolarlık bütçe ayrılırken bu miktar Tayland’da 46.331 dolar, Meksika’da 21.175 dolardır. Türkiye’yle ortalama benzer bir gayri safi yurtiçi hasılaya sahip olan Polonya’da ise bu miktar 39.964 dolardır. İngilizceye harcanan bütçenin azlığı muhtemelen öğretmen maaşlarının düşüklüğünden ve öğrenim malzemelerinin kalitesizliğinden kaynaklanmaktadır.</a:t>
            </a:r>
          </a:p>
        </p:txBody>
      </p:sp>
      <p:pic>
        <p:nvPicPr>
          <p:cNvPr id="9218" name="Picture 2" descr="C:\Users\hangar\Desktop\cost-savings-100336184-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323" y="3977740"/>
            <a:ext cx="2437333" cy="271970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hangar\Desktop\maas11.jpg"/>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369368" y="3977740"/>
            <a:ext cx="4806623" cy="26703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28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rot="16200000">
            <a:off x="-2907194" y="2907195"/>
            <a:ext cx="6858000" cy="104361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HARCAMALAR</a:t>
            </a:r>
          </a:p>
        </p:txBody>
      </p:sp>
      <p:sp>
        <p:nvSpPr>
          <p:cNvPr id="5" name="Alt Başlık 4"/>
          <p:cNvSpPr>
            <a:spLocks noGrp="1"/>
          </p:cNvSpPr>
          <p:nvPr>
            <p:ph type="subTitle" idx="1"/>
          </p:nvPr>
        </p:nvSpPr>
        <p:spPr>
          <a:xfrm>
            <a:off x="1691680" y="764706"/>
            <a:ext cx="6400800" cy="4536502"/>
          </a:xfrm>
        </p:spPr>
        <p:txBody>
          <a:bodyPr>
            <a:normAutofit/>
          </a:bodyPr>
          <a:lstStyle/>
          <a:p>
            <a:pPr marL="457200" indent="-457200" algn="l">
              <a:buFont typeface="Wingdings" pitchFamily="2" charset="2"/>
              <a:buChar char="ü"/>
            </a:pPr>
            <a:r>
              <a:rPr lang="tr-TR" sz="2500" b="1" dirty="0">
                <a:solidFill>
                  <a:schemeClr val="tx1"/>
                </a:solidFill>
                <a:effectLst>
                  <a:outerShdw blurRad="38100" dist="38100" dir="2700000" algn="tl">
                    <a:srgbClr val="000000">
                      <a:alpha val="43137"/>
                    </a:srgbClr>
                  </a:outerShdw>
                </a:effectLst>
              </a:rPr>
              <a:t>MALİYET HESABI</a:t>
            </a:r>
          </a:p>
          <a:p>
            <a:pPr marL="457200" indent="-457200" algn="l">
              <a:buFont typeface="Wingdings" pitchFamily="2" charset="2"/>
              <a:buChar char="ü"/>
            </a:pPr>
            <a:endParaRPr lang="tr-TR" sz="2500" dirty="0">
              <a:solidFill>
                <a:schemeClr val="tx1"/>
              </a:solidFill>
            </a:endParaRPr>
          </a:p>
          <a:p>
            <a:pPr marL="342900" indent="-342900" algn="l">
              <a:buFont typeface="Wingdings" pitchFamily="2" charset="2"/>
              <a:buChar char="Ø"/>
            </a:pPr>
            <a:r>
              <a:rPr lang="tr-TR" sz="2500" dirty="0">
                <a:solidFill>
                  <a:schemeClr val="tx1"/>
                </a:solidFill>
              </a:rPr>
              <a:t>MEB’deki çalışan 52.000 İngilizce Öğretmenin kamuya yıllık maliyeti:	1.640.000.000 TL  (700 milyon dolar)</a:t>
            </a:r>
          </a:p>
          <a:p>
            <a:pPr marL="342900" indent="-342900" algn="l">
              <a:buFont typeface="Wingdings" pitchFamily="2" charset="2"/>
              <a:buChar char="Ø"/>
            </a:pPr>
            <a:r>
              <a:rPr lang="tr-TR" sz="2500" dirty="0">
                <a:solidFill>
                  <a:schemeClr val="tx1"/>
                </a:solidFill>
              </a:rPr>
              <a:t>Lise son sınıfa kadar 10 yıl için harcanan öğretmen maaşı: 16.5 milyar TL (7 Milyar $)</a:t>
            </a:r>
          </a:p>
          <a:p>
            <a:pPr marL="342900" indent="-342900" algn="l">
              <a:buFont typeface="Wingdings" pitchFamily="2" charset="2"/>
              <a:buChar char="Ø"/>
            </a:pPr>
            <a:r>
              <a:rPr lang="tr-TR" sz="2500" dirty="0">
                <a:solidFill>
                  <a:schemeClr val="tx1"/>
                </a:solidFill>
              </a:rPr>
              <a:t>MEB (2-12. Sınıf) 11 milyon öğrenci için dışarıdan hizmet satın aldığında (B1 Düzeyi): 22 milyar TL (9 Milyar $)</a:t>
            </a:r>
          </a:p>
          <a:p>
            <a:pPr algn="l"/>
            <a:endParaRPr lang="tr-TR" sz="2500" dirty="0">
              <a:solidFill>
                <a:schemeClr val="tx1"/>
              </a:solidFill>
            </a:endParaRPr>
          </a:p>
          <a:p>
            <a:pPr algn="l"/>
            <a:endParaRPr lang="tr-TR" sz="2500" dirty="0">
              <a:solidFill>
                <a:schemeClr val="tx1"/>
              </a:solidFill>
            </a:endParaRPr>
          </a:p>
          <a:p>
            <a:pPr algn="l"/>
            <a:endParaRPr lang="tr-TR" sz="2500" dirty="0">
              <a:solidFill>
                <a:schemeClr val="tx1"/>
              </a:solidFill>
            </a:endParaRPr>
          </a:p>
        </p:txBody>
      </p:sp>
      <p:cxnSp>
        <p:nvCxnSpPr>
          <p:cNvPr id="3" name="Düz Bağlayıcı 2"/>
          <p:cNvCxnSpPr/>
          <p:nvPr/>
        </p:nvCxnSpPr>
        <p:spPr>
          <a:xfrm>
            <a:off x="1619672" y="5445224"/>
            <a:ext cx="6840760" cy="0"/>
          </a:xfrm>
          <a:prstGeom prst="line">
            <a:avLst/>
          </a:prstGeom>
        </p:spPr>
        <p:style>
          <a:lnRef idx="2">
            <a:schemeClr val="dk1"/>
          </a:lnRef>
          <a:fillRef idx="0">
            <a:schemeClr val="dk1"/>
          </a:fillRef>
          <a:effectRef idx="1">
            <a:schemeClr val="dk1"/>
          </a:effectRef>
          <a:fontRef idx="minor">
            <a:schemeClr val="tx1"/>
          </a:fontRef>
        </p:style>
      </p:cxnSp>
      <p:sp>
        <p:nvSpPr>
          <p:cNvPr id="4" name="Metin kutusu 3"/>
          <p:cNvSpPr txBox="1"/>
          <p:nvPr/>
        </p:nvSpPr>
        <p:spPr>
          <a:xfrm>
            <a:off x="8023435" y="4499645"/>
            <a:ext cx="648072" cy="938719"/>
          </a:xfrm>
          <a:prstGeom prst="rect">
            <a:avLst/>
          </a:prstGeom>
          <a:noFill/>
        </p:spPr>
        <p:txBody>
          <a:bodyPr wrap="square" rtlCol="0">
            <a:spAutoFit/>
          </a:bodyPr>
          <a:lstStyle/>
          <a:p>
            <a:r>
              <a:rPr lang="tr-TR" sz="5500" dirty="0"/>
              <a:t>+</a:t>
            </a:r>
          </a:p>
        </p:txBody>
      </p:sp>
      <p:sp>
        <p:nvSpPr>
          <p:cNvPr id="9" name="Metin kutusu 8"/>
          <p:cNvSpPr txBox="1"/>
          <p:nvPr/>
        </p:nvSpPr>
        <p:spPr>
          <a:xfrm>
            <a:off x="3021251" y="5661248"/>
            <a:ext cx="5305427" cy="784830"/>
          </a:xfrm>
          <a:prstGeom prst="rect">
            <a:avLst/>
          </a:prstGeom>
          <a:noFill/>
        </p:spPr>
        <p:txBody>
          <a:bodyPr wrap="none" rtlCol="0">
            <a:spAutoFit/>
          </a:bodyPr>
          <a:lstStyle/>
          <a:p>
            <a:r>
              <a:rPr lang="tr-TR" dirty="0"/>
              <a:t>MEB’E TOPLAM MALİYET  </a:t>
            </a:r>
            <a:r>
              <a:rPr lang="tr-TR" sz="4500" b="1" dirty="0">
                <a:solidFill>
                  <a:srgbClr val="FF0000"/>
                </a:solidFill>
              </a:rPr>
              <a:t>17 Milyar $</a:t>
            </a:r>
          </a:p>
        </p:txBody>
      </p:sp>
    </p:spTree>
    <p:extLst>
      <p:ext uri="{BB962C8B-B14F-4D97-AF65-F5344CB8AC3E}">
        <p14:creationId xmlns:p14="http://schemas.microsoft.com/office/powerpoint/2010/main" val="913422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rot="16200000">
            <a:off x="-2907194" y="2907195"/>
            <a:ext cx="6858000" cy="104361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HARCAMALAR</a:t>
            </a:r>
          </a:p>
        </p:txBody>
      </p:sp>
      <p:sp>
        <p:nvSpPr>
          <p:cNvPr id="5" name="Alt Başlık 4"/>
          <p:cNvSpPr>
            <a:spLocks noGrp="1"/>
          </p:cNvSpPr>
          <p:nvPr>
            <p:ph type="subTitle" idx="1"/>
          </p:nvPr>
        </p:nvSpPr>
        <p:spPr>
          <a:xfrm>
            <a:off x="1691680" y="764706"/>
            <a:ext cx="6400800" cy="2795273"/>
          </a:xfrm>
        </p:spPr>
        <p:txBody>
          <a:bodyPr>
            <a:normAutofit/>
          </a:bodyPr>
          <a:lstStyle/>
          <a:p>
            <a:pPr marL="457200" indent="-457200" algn="l">
              <a:buFont typeface="Wingdings" pitchFamily="2" charset="2"/>
              <a:buChar char="ü"/>
            </a:pPr>
            <a:r>
              <a:rPr lang="tr-TR" sz="2500" b="1" dirty="0">
                <a:solidFill>
                  <a:schemeClr val="tx1"/>
                </a:solidFill>
                <a:effectLst>
                  <a:outerShdw blurRad="38100" dist="38100" dir="2700000" algn="tl">
                    <a:srgbClr val="000000">
                      <a:alpha val="43137"/>
                    </a:srgbClr>
                  </a:outerShdw>
                </a:effectLst>
              </a:rPr>
              <a:t>MALİYET HESABI</a:t>
            </a:r>
          </a:p>
          <a:p>
            <a:pPr marL="457200" indent="-457200" algn="l">
              <a:buFont typeface="Wingdings" pitchFamily="2" charset="2"/>
              <a:buChar char="ü"/>
            </a:pPr>
            <a:endParaRPr lang="tr-TR" sz="2500" dirty="0">
              <a:solidFill>
                <a:schemeClr val="tx1"/>
              </a:solidFill>
            </a:endParaRPr>
          </a:p>
          <a:p>
            <a:pPr marL="342900" indent="-342900" algn="l">
              <a:buFont typeface="Wingdings" pitchFamily="2" charset="2"/>
              <a:buChar char="Ø"/>
            </a:pPr>
            <a:r>
              <a:rPr lang="tr-TR" sz="2500" dirty="0">
                <a:solidFill>
                  <a:schemeClr val="tx1"/>
                </a:solidFill>
              </a:rPr>
              <a:t>Yurtdışında dil öğrenmek için yılda harcadığı para (1 kişi): 20.000-30.000 $</a:t>
            </a:r>
          </a:p>
          <a:p>
            <a:pPr marL="342900" indent="-342900" algn="l">
              <a:buFont typeface="Wingdings" pitchFamily="2" charset="2"/>
              <a:buChar char="Ø"/>
            </a:pPr>
            <a:r>
              <a:rPr lang="tr-TR" sz="2500" dirty="0">
                <a:solidFill>
                  <a:schemeClr val="tx1"/>
                </a:solidFill>
              </a:rPr>
              <a:t>İngilizce ve diğer dilleri öğrenmek için yurtdışına giden öğrenci sayısı: 30-40.000 $</a:t>
            </a:r>
          </a:p>
          <a:p>
            <a:pPr algn="l"/>
            <a:endParaRPr lang="tr-TR" sz="2500" dirty="0">
              <a:solidFill>
                <a:schemeClr val="tx1"/>
              </a:solidFill>
            </a:endParaRPr>
          </a:p>
          <a:p>
            <a:pPr algn="l"/>
            <a:endParaRPr lang="tr-TR" sz="2500" dirty="0">
              <a:solidFill>
                <a:schemeClr val="tx1"/>
              </a:solidFill>
            </a:endParaRPr>
          </a:p>
          <a:p>
            <a:pPr algn="l"/>
            <a:endParaRPr lang="tr-TR" sz="2500" dirty="0">
              <a:solidFill>
                <a:schemeClr val="tx1"/>
              </a:solidFill>
            </a:endParaRPr>
          </a:p>
        </p:txBody>
      </p:sp>
      <p:cxnSp>
        <p:nvCxnSpPr>
          <p:cNvPr id="3" name="Düz Bağlayıcı 2"/>
          <p:cNvCxnSpPr/>
          <p:nvPr/>
        </p:nvCxnSpPr>
        <p:spPr>
          <a:xfrm>
            <a:off x="1619672" y="3582491"/>
            <a:ext cx="6840760" cy="0"/>
          </a:xfrm>
          <a:prstGeom prst="line">
            <a:avLst/>
          </a:prstGeom>
        </p:spPr>
        <p:style>
          <a:lnRef idx="2">
            <a:schemeClr val="dk1"/>
          </a:lnRef>
          <a:fillRef idx="0">
            <a:schemeClr val="dk1"/>
          </a:fillRef>
          <a:effectRef idx="1">
            <a:schemeClr val="dk1"/>
          </a:effectRef>
          <a:fontRef idx="minor">
            <a:schemeClr val="tx1"/>
          </a:fontRef>
        </p:style>
      </p:cxnSp>
      <p:sp>
        <p:nvSpPr>
          <p:cNvPr id="4" name="Metin kutusu 3"/>
          <p:cNvSpPr txBox="1"/>
          <p:nvPr/>
        </p:nvSpPr>
        <p:spPr>
          <a:xfrm>
            <a:off x="8023435" y="2636912"/>
            <a:ext cx="648072" cy="938719"/>
          </a:xfrm>
          <a:prstGeom prst="rect">
            <a:avLst/>
          </a:prstGeom>
          <a:noFill/>
        </p:spPr>
        <p:txBody>
          <a:bodyPr wrap="square" rtlCol="0">
            <a:spAutoFit/>
          </a:bodyPr>
          <a:lstStyle/>
          <a:p>
            <a:r>
              <a:rPr lang="tr-TR" sz="5500" dirty="0"/>
              <a:t>+</a:t>
            </a:r>
          </a:p>
        </p:txBody>
      </p:sp>
      <p:sp>
        <p:nvSpPr>
          <p:cNvPr id="9" name="Metin kutusu 8"/>
          <p:cNvSpPr txBox="1"/>
          <p:nvPr/>
        </p:nvSpPr>
        <p:spPr>
          <a:xfrm>
            <a:off x="3021251" y="3798515"/>
            <a:ext cx="5326220" cy="784830"/>
          </a:xfrm>
          <a:prstGeom prst="rect">
            <a:avLst/>
          </a:prstGeom>
          <a:noFill/>
        </p:spPr>
        <p:txBody>
          <a:bodyPr wrap="square" rtlCol="0">
            <a:spAutoFit/>
          </a:bodyPr>
          <a:lstStyle/>
          <a:p>
            <a:pPr algn="r"/>
            <a:r>
              <a:rPr lang="tr-TR" sz="4500" b="1" dirty="0"/>
              <a:t>900 Milyon $</a:t>
            </a:r>
          </a:p>
        </p:txBody>
      </p:sp>
      <p:sp>
        <p:nvSpPr>
          <p:cNvPr id="2" name="Metin kutusu 1"/>
          <p:cNvSpPr txBox="1"/>
          <p:nvPr/>
        </p:nvSpPr>
        <p:spPr>
          <a:xfrm>
            <a:off x="1763688" y="5085184"/>
            <a:ext cx="6120680" cy="1200329"/>
          </a:xfrm>
          <a:prstGeom prst="rect">
            <a:avLst/>
          </a:prstGeom>
          <a:noFill/>
        </p:spPr>
        <p:txBody>
          <a:bodyPr wrap="square" rtlCol="0">
            <a:spAutoFit/>
          </a:bodyPr>
          <a:lstStyle/>
          <a:p>
            <a:pPr algn="just"/>
            <a:r>
              <a:rPr lang="tr-TR" b="1" i="1" dirty="0"/>
              <a:t>Yüksek Öğretim İngilizce Öğretim Elemanı ücretleri, </a:t>
            </a:r>
          </a:p>
          <a:p>
            <a:pPr algn="just"/>
            <a:r>
              <a:rPr lang="tr-TR" b="1" i="1" dirty="0"/>
              <a:t>Özel Kurslar,</a:t>
            </a:r>
          </a:p>
          <a:p>
            <a:r>
              <a:rPr lang="tr-TR" b="1" i="1" dirty="0"/>
              <a:t>Yurtdışından Gelen Ders Kitapları Ücretleri de eklendiğinde…</a:t>
            </a:r>
          </a:p>
          <a:p>
            <a:endParaRPr lang="tr-TR" dirty="0"/>
          </a:p>
        </p:txBody>
      </p:sp>
      <p:sp>
        <p:nvSpPr>
          <p:cNvPr id="10" name="Köşeli Çift Ayraç 9"/>
          <p:cNvSpPr/>
          <p:nvPr/>
        </p:nvSpPr>
        <p:spPr>
          <a:xfrm>
            <a:off x="7850971" y="5277108"/>
            <a:ext cx="576064" cy="45614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04756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rot="16200000">
            <a:off x="-2907194" y="2907195"/>
            <a:ext cx="6858000" cy="104361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HARCAMALAR</a:t>
            </a:r>
          </a:p>
        </p:txBody>
      </p:sp>
      <p:sp>
        <p:nvSpPr>
          <p:cNvPr id="5" name="Alt Başlık 4"/>
          <p:cNvSpPr>
            <a:spLocks noGrp="1"/>
          </p:cNvSpPr>
          <p:nvPr>
            <p:ph type="subTitle" idx="1"/>
          </p:nvPr>
        </p:nvSpPr>
        <p:spPr>
          <a:xfrm>
            <a:off x="5364088" y="1196752"/>
            <a:ext cx="3672408" cy="1715155"/>
          </a:xfrm>
        </p:spPr>
        <p:txBody>
          <a:bodyPr>
            <a:noAutofit/>
          </a:bodyPr>
          <a:lstStyle/>
          <a:p>
            <a:pPr algn="l"/>
            <a:r>
              <a:rPr lang="tr-TR" sz="5000" dirty="0">
                <a:solidFill>
                  <a:schemeClr val="tx1"/>
                </a:solidFill>
              </a:rPr>
              <a:t>Türkiye’de yabancı dil için yılda harcanan miktar:</a:t>
            </a:r>
          </a:p>
        </p:txBody>
      </p:sp>
      <p:sp>
        <p:nvSpPr>
          <p:cNvPr id="9" name="Metin kutusu 8"/>
          <p:cNvSpPr txBox="1"/>
          <p:nvPr/>
        </p:nvSpPr>
        <p:spPr>
          <a:xfrm>
            <a:off x="3059832" y="5157192"/>
            <a:ext cx="5326220" cy="938719"/>
          </a:xfrm>
          <a:prstGeom prst="rect">
            <a:avLst/>
          </a:prstGeom>
          <a:noFill/>
        </p:spPr>
        <p:txBody>
          <a:bodyPr wrap="square" rtlCol="0">
            <a:spAutoFit/>
          </a:bodyPr>
          <a:lstStyle/>
          <a:p>
            <a:pPr algn="r"/>
            <a:r>
              <a:rPr lang="tr-TR" sz="5500" b="1" dirty="0">
                <a:solidFill>
                  <a:srgbClr val="FF0000"/>
                </a:solidFill>
                <a:effectLst>
                  <a:outerShdw blurRad="38100" dist="38100" dir="2700000" algn="tl">
                    <a:srgbClr val="000000">
                      <a:alpha val="43137"/>
                    </a:srgbClr>
                  </a:outerShdw>
                </a:effectLst>
              </a:rPr>
              <a:t>5-6 Milyar $</a:t>
            </a:r>
          </a:p>
        </p:txBody>
      </p:sp>
      <p:pic>
        <p:nvPicPr>
          <p:cNvPr id="1026" name="Picture 2" descr="C:\Users\hangar\Desktop\2513_3d_man_throw_dollars_in_dustbin_ppt_graphics_icons_powerpoint_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146" y="1196752"/>
            <a:ext cx="3685902" cy="3305293"/>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331640" y="4797152"/>
            <a:ext cx="3672408" cy="1815882"/>
          </a:xfrm>
          <a:prstGeom prst="rect">
            <a:avLst/>
          </a:prstGeom>
        </p:spPr>
        <p:txBody>
          <a:bodyPr wrap="square">
            <a:spAutoFit/>
          </a:bodyPr>
          <a:lstStyle/>
          <a:p>
            <a:r>
              <a:rPr lang="tr-TR" sz="2800" dirty="0">
                <a:solidFill>
                  <a:srgbClr val="32811D"/>
                </a:solidFill>
                <a:latin typeface="Tahoma" pitchFamily="34" charset="0"/>
                <a:ea typeface="Tahoma" pitchFamily="34" charset="0"/>
                <a:cs typeface="Tahoma" pitchFamily="34" charset="0"/>
              </a:rPr>
              <a:t>Harcanan bu bütçenin sonunda elde edilen verim hemen hemen “</a:t>
            </a:r>
            <a:r>
              <a:rPr lang="tr-TR" sz="2800" dirty="0" err="1">
                <a:solidFill>
                  <a:srgbClr val="32811D"/>
                </a:solidFill>
                <a:latin typeface="Tahoma" pitchFamily="34" charset="0"/>
                <a:ea typeface="Tahoma" pitchFamily="34" charset="0"/>
                <a:cs typeface="Tahoma" pitchFamily="34" charset="0"/>
              </a:rPr>
              <a:t>sıfır”dır</a:t>
            </a:r>
            <a:r>
              <a:rPr lang="tr-TR" sz="2800" dirty="0">
                <a:solidFill>
                  <a:srgbClr val="32811D"/>
                </a:solidFill>
                <a:latin typeface="Tahoma" pitchFamily="34" charset="0"/>
                <a:ea typeface="Tahoma" pitchFamily="34" charset="0"/>
                <a:cs typeface="Tahoma" pitchFamily="34" charset="0"/>
              </a:rPr>
              <a:t>.</a:t>
            </a:r>
          </a:p>
        </p:txBody>
      </p:sp>
    </p:spTree>
    <p:extLst>
      <p:ext uri="{BB962C8B-B14F-4D97-AF65-F5344CB8AC3E}">
        <p14:creationId xmlns:p14="http://schemas.microsoft.com/office/powerpoint/2010/main" val="172227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Dikdörtgen 5"/>
          <p:cNvSpPr/>
          <p:nvPr/>
        </p:nvSpPr>
        <p:spPr>
          <a:xfrm rot="16200000">
            <a:off x="-2920886" y="2920887"/>
            <a:ext cx="6885384" cy="10436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ÇÖZÜM</a:t>
            </a:r>
          </a:p>
        </p:txBody>
      </p:sp>
      <p:sp>
        <p:nvSpPr>
          <p:cNvPr id="3" name="Alt Başlık 2"/>
          <p:cNvSpPr>
            <a:spLocks noGrp="1"/>
          </p:cNvSpPr>
          <p:nvPr>
            <p:ph type="subTitle" idx="1"/>
          </p:nvPr>
        </p:nvSpPr>
        <p:spPr>
          <a:xfrm>
            <a:off x="1475656" y="980728"/>
            <a:ext cx="6400800" cy="5256584"/>
          </a:xfrm>
        </p:spPr>
        <p:txBody>
          <a:bodyPr>
            <a:normAutofit fontScale="77500" lnSpcReduction="20000"/>
          </a:bodyPr>
          <a:lstStyle/>
          <a:p>
            <a:pPr algn="l"/>
            <a:r>
              <a:rPr lang="tr-TR" dirty="0">
                <a:solidFill>
                  <a:schemeClr val="tx1"/>
                </a:solidFill>
              </a:rPr>
              <a:t>• </a:t>
            </a:r>
            <a:r>
              <a:rPr lang="tr-TR" dirty="0" err="1">
                <a:solidFill>
                  <a:schemeClr val="tx1"/>
                </a:solidFill>
              </a:rPr>
              <a:t>Disiplinlerarası</a:t>
            </a:r>
            <a:r>
              <a:rPr lang="tr-TR" dirty="0">
                <a:solidFill>
                  <a:schemeClr val="tx1"/>
                </a:solidFill>
              </a:rPr>
              <a:t> yaklaşım,</a:t>
            </a:r>
          </a:p>
          <a:p>
            <a:pPr algn="l"/>
            <a:r>
              <a:rPr lang="tr-TR" dirty="0">
                <a:solidFill>
                  <a:schemeClr val="tx1"/>
                </a:solidFill>
              </a:rPr>
              <a:t>• Akademik özgürlük,</a:t>
            </a:r>
          </a:p>
          <a:p>
            <a:pPr algn="l"/>
            <a:r>
              <a:rPr lang="tr-TR" dirty="0">
                <a:solidFill>
                  <a:schemeClr val="tx1"/>
                </a:solidFill>
              </a:rPr>
              <a:t>• Bilimsel yaklaşım,</a:t>
            </a:r>
          </a:p>
          <a:p>
            <a:pPr algn="l"/>
            <a:r>
              <a:rPr lang="tr-TR" dirty="0">
                <a:solidFill>
                  <a:schemeClr val="tx1"/>
                </a:solidFill>
              </a:rPr>
              <a:t>• Öğrenciye destek, sevgi ve anlayış,</a:t>
            </a:r>
          </a:p>
          <a:p>
            <a:pPr algn="l"/>
            <a:r>
              <a:rPr lang="tr-TR" dirty="0">
                <a:solidFill>
                  <a:schemeClr val="tx1"/>
                </a:solidFill>
              </a:rPr>
              <a:t>• Topluma hizmet,</a:t>
            </a:r>
          </a:p>
          <a:p>
            <a:pPr algn="l"/>
            <a:r>
              <a:rPr lang="tr-TR" dirty="0">
                <a:solidFill>
                  <a:schemeClr val="tx1"/>
                </a:solidFill>
              </a:rPr>
              <a:t>• İyi yönetişim,</a:t>
            </a:r>
          </a:p>
          <a:p>
            <a:pPr algn="l"/>
            <a:r>
              <a:rPr lang="tr-TR" dirty="0">
                <a:solidFill>
                  <a:schemeClr val="tx1"/>
                </a:solidFill>
              </a:rPr>
              <a:t>• Katılımcı yönetim,</a:t>
            </a:r>
          </a:p>
          <a:p>
            <a:pPr algn="l"/>
            <a:r>
              <a:rPr lang="tr-TR" dirty="0">
                <a:solidFill>
                  <a:schemeClr val="tx1"/>
                </a:solidFill>
              </a:rPr>
              <a:t>• Yaşam boyu eğitim;,</a:t>
            </a:r>
          </a:p>
          <a:p>
            <a:pPr algn="l"/>
            <a:r>
              <a:rPr lang="tr-TR" dirty="0">
                <a:solidFill>
                  <a:schemeClr val="tx1"/>
                </a:solidFill>
              </a:rPr>
              <a:t>• Çevreci, Barışçı,</a:t>
            </a:r>
          </a:p>
          <a:p>
            <a:pPr algn="l"/>
            <a:r>
              <a:rPr lang="tr-TR" dirty="0">
                <a:solidFill>
                  <a:schemeClr val="tx1"/>
                </a:solidFill>
              </a:rPr>
              <a:t>• İnançlara saygılı,</a:t>
            </a:r>
          </a:p>
          <a:p>
            <a:pPr algn="l"/>
            <a:r>
              <a:rPr lang="tr-TR" dirty="0">
                <a:solidFill>
                  <a:schemeClr val="tx1"/>
                </a:solidFill>
              </a:rPr>
              <a:t>• Uluslararası hak ve hukuku gözeten.</a:t>
            </a:r>
          </a:p>
          <a:p>
            <a:pPr algn="l"/>
            <a:r>
              <a:rPr lang="tr-TR" dirty="0">
                <a:solidFill>
                  <a:schemeClr val="tx1"/>
                </a:solidFill>
              </a:rPr>
              <a:t>• Çalışmalarda cinsiyet, din, dil, ırk ve milliyet farklılığı gözetmeksizin tüm insanlara eşit yaklaşım temelinde davranmak.</a:t>
            </a:r>
          </a:p>
          <a:p>
            <a:endParaRPr lang="tr-TR" dirty="0">
              <a:solidFill>
                <a:schemeClr val="tx1"/>
              </a:solidFill>
            </a:endParaRPr>
          </a:p>
        </p:txBody>
      </p:sp>
    </p:spTree>
    <p:extLst>
      <p:ext uri="{BB962C8B-B14F-4D97-AF65-F5344CB8AC3E}">
        <p14:creationId xmlns:p14="http://schemas.microsoft.com/office/powerpoint/2010/main" val="2891480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angar\Desktop\Fotolia_53498174_Subscription_Monthly_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0112" y="3501008"/>
            <a:ext cx="3210400" cy="3162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6400800" cy="5184576"/>
          </a:xfrm>
        </p:spPr>
        <p:txBody>
          <a:bodyPr>
            <a:normAutofit/>
          </a:bodyPr>
          <a:lstStyle/>
          <a:p>
            <a:pPr marL="457200" indent="-457200" algn="l">
              <a:buFont typeface="Wingdings" pitchFamily="2" charset="2"/>
              <a:buChar char="ü"/>
            </a:pPr>
            <a:r>
              <a:rPr lang="tr-TR" sz="2500" dirty="0">
                <a:solidFill>
                  <a:schemeClr val="tx1"/>
                </a:solidFill>
              </a:rPr>
              <a:t>Türkiye’nin ilk dil üniversitesi projesini yaşama geçirerek dünyada olup bitenleri takip etmek ve çağı yakalamak.</a:t>
            </a:r>
          </a:p>
          <a:p>
            <a:pPr marL="457200" indent="-457200" algn="l">
              <a:buFont typeface="Wingdings" pitchFamily="2" charset="2"/>
              <a:buChar char="ü"/>
            </a:pPr>
            <a:r>
              <a:rPr lang="tr-TR" sz="2500" dirty="0">
                <a:solidFill>
                  <a:schemeClr val="tx1"/>
                </a:solidFill>
              </a:rPr>
              <a:t>Dil eğitimi alanında mevcut ve çıkabilecek sorunlara gerekli çözümler sağlamak.</a:t>
            </a:r>
          </a:p>
          <a:p>
            <a:pPr marL="457200" indent="-457200" algn="l">
              <a:buFont typeface="Wingdings" pitchFamily="2" charset="2"/>
              <a:buChar char="ü"/>
            </a:pPr>
            <a:r>
              <a:rPr lang="tr-TR" sz="2500" dirty="0">
                <a:solidFill>
                  <a:schemeClr val="tx1"/>
                </a:solidFill>
              </a:rPr>
              <a:t>Yabancı dil öğrenmenin bir amaçtan ziyade araç olduğunu, anadil öğretiminin paralelinde eğitim öğretiminin           yapılması gerektiğini vurgulamak.</a:t>
            </a:r>
          </a:p>
          <a:p>
            <a:pPr algn="l"/>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AMAÇ &amp; HEDEFLER</a:t>
            </a:r>
          </a:p>
        </p:txBody>
      </p:sp>
    </p:spTree>
    <p:extLst>
      <p:ext uri="{BB962C8B-B14F-4D97-AF65-F5344CB8AC3E}">
        <p14:creationId xmlns:p14="http://schemas.microsoft.com/office/powerpoint/2010/main" val="3407943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angar\Desktop\affiliate-marketing-ti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445224"/>
            <a:ext cx="2808312" cy="1293830"/>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6400800" cy="5184576"/>
          </a:xfrm>
        </p:spPr>
        <p:txBody>
          <a:bodyPr>
            <a:normAutofit lnSpcReduction="10000"/>
          </a:bodyPr>
          <a:lstStyle/>
          <a:p>
            <a:pPr marL="457200" indent="-457200" algn="l">
              <a:buFont typeface="Wingdings" pitchFamily="2" charset="2"/>
              <a:buChar char="ü"/>
            </a:pPr>
            <a:r>
              <a:rPr lang="tr-TR" sz="2700" dirty="0">
                <a:solidFill>
                  <a:schemeClr val="tx1"/>
                </a:solidFill>
              </a:rPr>
              <a:t>Yabancı dil eğitimini tüm kitlelere yaymak.</a:t>
            </a:r>
          </a:p>
          <a:p>
            <a:pPr marL="457200" indent="-457200" algn="l">
              <a:buFont typeface="Wingdings" pitchFamily="2" charset="2"/>
              <a:buChar char="ü"/>
            </a:pPr>
            <a:r>
              <a:rPr lang="tr-TR" sz="2700" dirty="0">
                <a:solidFill>
                  <a:schemeClr val="tx1"/>
                </a:solidFill>
              </a:rPr>
              <a:t>Tüm meslek dallarında verimliliği artırmak.</a:t>
            </a:r>
          </a:p>
          <a:p>
            <a:pPr marL="457200" indent="-457200" algn="l">
              <a:buFont typeface="Wingdings" pitchFamily="2" charset="2"/>
              <a:buChar char="ü"/>
            </a:pPr>
            <a:r>
              <a:rPr lang="tr-TR" sz="2700" dirty="0">
                <a:solidFill>
                  <a:schemeClr val="tx1"/>
                </a:solidFill>
              </a:rPr>
              <a:t>Öğrenci, memur, işçi, kamu görevlisi her Türk vatandaşının kendi ana dilinden başka en az bir yabancı dili öğrenmesini teşvik etmek, Gençleri en az iki yabancı dil öğrenmeye teşvik etmek.</a:t>
            </a:r>
          </a:p>
          <a:p>
            <a:pPr marL="457200" indent="-457200" algn="l">
              <a:buFont typeface="Wingdings" pitchFamily="2" charset="2"/>
              <a:buChar char="ü"/>
            </a:pPr>
            <a:r>
              <a:rPr lang="tr-TR" sz="2700" dirty="0">
                <a:solidFill>
                  <a:schemeClr val="tx1"/>
                </a:solidFill>
              </a:rPr>
              <a:t>Dil öğretim yöntemleri geliştirmek; nitelikli, donanımlı, alanında uzman dilci ve dil öğretim elemanları                  yetiştirmek.</a:t>
            </a:r>
          </a:p>
          <a:p>
            <a:pPr marL="457200" indent="-457200" algn="l">
              <a:buFont typeface="Wingdings" pitchFamily="2" charset="2"/>
              <a:buChar char="ü"/>
            </a:pPr>
            <a:endParaRPr lang="tr-TR" dirty="0">
              <a:solidFill>
                <a:schemeClr val="tx1"/>
              </a:solidFill>
            </a:endParaRPr>
          </a:p>
          <a:p>
            <a:pPr marL="457200" indent="-457200" algn="l">
              <a:buFont typeface="Wingdings" pitchFamily="2" charset="2"/>
              <a:buChar char="ü"/>
            </a:pPr>
            <a:endParaRPr lang="tr-TR" dirty="0">
              <a:solidFill>
                <a:schemeClr val="tx1"/>
              </a:solidFill>
            </a:endParaRPr>
          </a:p>
          <a:p>
            <a:pPr marL="457200" indent="-457200" algn="l">
              <a:buFont typeface="Wingdings" pitchFamily="2" charset="2"/>
              <a:buChar char="ü"/>
            </a:pPr>
            <a:endParaRPr lang="tr-TR" dirty="0">
              <a:solidFill>
                <a:schemeClr val="tx1"/>
              </a:solidFill>
            </a:endParaRP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AMAÇ &amp; HEDEFLER</a:t>
            </a:r>
          </a:p>
        </p:txBody>
      </p:sp>
    </p:spTree>
    <p:extLst>
      <p:ext uri="{BB962C8B-B14F-4D97-AF65-F5344CB8AC3E}">
        <p14:creationId xmlns:p14="http://schemas.microsoft.com/office/powerpoint/2010/main" val="179024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1" y="980728"/>
            <a:ext cx="4640560" cy="5734568"/>
          </a:xfrm>
        </p:spPr>
        <p:txBody>
          <a:bodyPr>
            <a:normAutofit fontScale="85000" lnSpcReduction="20000"/>
          </a:bodyPr>
          <a:lstStyle/>
          <a:p>
            <a:pPr marL="457200" indent="-457200" algn="l">
              <a:buFont typeface="Wingdings" pitchFamily="2" charset="2"/>
              <a:buChar char="ü"/>
            </a:pPr>
            <a:r>
              <a:rPr lang="tr-TR" sz="2900" dirty="0">
                <a:solidFill>
                  <a:schemeClr val="tx1"/>
                </a:solidFill>
              </a:rPr>
              <a:t>Türkçenin yabancı dil olarak öğretimine yönelik açılacak dil öğretim merkeziyle yurtdışından gelen öğrencilere Türkçe öğretmek, ülkeye döviz girdisi sağlamak.</a:t>
            </a:r>
          </a:p>
          <a:p>
            <a:pPr marL="457200" indent="-457200" algn="l">
              <a:buFont typeface="Wingdings" pitchFamily="2" charset="2"/>
              <a:buChar char="ü"/>
            </a:pPr>
            <a:r>
              <a:rPr lang="tr-TR" sz="2900" dirty="0">
                <a:solidFill>
                  <a:schemeClr val="tx1"/>
                </a:solidFill>
              </a:rPr>
              <a:t>Türkçeyi ve yabancı dilleri öğretmek, yabancılara Türkiye’yi ve Türk kültürünü tanıtmak amacıyla yurtiçi ve yurtdışında geziler düzenlemek, öğretim elemanlarına ve öğrencilere ödüller vermek, dil öğrenimini teşvik etmek amacıyla lisans, lisansüstü (yüksek lisans, doktora vd.) öğrenci ve kursiyerlere burs vermek.</a:t>
            </a:r>
          </a:p>
          <a:p>
            <a:pPr algn="l"/>
            <a:endParaRPr lang="tr-TR" dirty="0">
              <a:solidFill>
                <a:schemeClr val="tx1"/>
              </a:solidFill>
            </a:endParaRPr>
          </a:p>
          <a:p>
            <a:pPr marL="457200" indent="-457200" algn="l">
              <a:buFont typeface="Wingdings" pitchFamily="2" charset="2"/>
              <a:buChar char="ü"/>
            </a:pPr>
            <a:endParaRPr lang="tr-TR" dirty="0">
              <a:solidFill>
                <a:schemeClr val="tx1"/>
              </a:solidFill>
            </a:endParaRP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AMAÇ &amp; HEDEFLER</a:t>
            </a:r>
          </a:p>
        </p:txBody>
      </p:sp>
      <p:pic>
        <p:nvPicPr>
          <p:cNvPr id="5122" name="Picture 2" descr="C:\Users\hangar\Desktop\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836712"/>
            <a:ext cx="2592288" cy="1944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3" name="Picture 3" descr="C:\Users\hangar\Desktop\adaletmeslek_contest-072TPDO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073022"/>
            <a:ext cx="2658462" cy="194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63620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ngar\Desktop\Tugra-calligraphy-style_Istanbul-Mahmud_2_2_web.jp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5220072" y="4520632"/>
            <a:ext cx="3411694" cy="22943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rot="16200000">
            <a:off x="-2907194" y="2907195"/>
            <a:ext cx="6858000" cy="10436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NEDEN?</a:t>
            </a:r>
          </a:p>
        </p:txBody>
      </p:sp>
      <p:sp>
        <p:nvSpPr>
          <p:cNvPr id="5" name="Alt Başlık 4"/>
          <p:cNvSpPr>
            <a:spLocks noGrp="1"/>
          </p:cNvSpPr>
          <p:nvPr>
            <p:ph type="subTitle" idx="1"/>
          </p:nvPr>
        </p:nvSpPr>
        <p:spPr>
          <a:xfrm>
            <a:off x="1691680" y="764704"/>
            <a:ext cx="6400800" cy="3600400"/>
          </a:xfrm>
        </p:spPr>
        <p:txBody>
          <a:bodyPr>
            <a:normAutofit fontScale="77500" lnSpcReduction="20000"/>
          </a:bodyPr>
          <a:lstStyle/>
          <a:p>
            <a:pPr marL="457200" indent="-457200" algn="r">
              <a:buFont typeface="Wingdings" pitchFamily="2" charset="2"/>
              <a:buChar char="ü"/>
            </a:pPr>
            <a:r>
              <a:rPr lang="tr-TR" dirty="0">
                <a:solidFill>
                  <a:schemeClr val="tx1"/>
                </a:solidFill>
              </a:rPr>
              <a:t>İki asırdır Türkiye’de yabancı dil öğretimi konusunda verilen uğraş, harcanan zaman ve mali külfetin karşılığında ne  dinimizin dili olan Arapça ne de batı dilleri (İngilizce, Fransızca vd.) istenilen düzeye ulaşmamıştır.</a:t>
            </a:r>
          </a:p>
          <a:p>
            <a:pPr algn="r"/>
            <a:endParaRPr lang="tr-TR" dirty="0">
              <a:solidFill>
                <a:schemeClr val="tx1"/>
              </a:solidFill>
            </a:endParaRPr>
          </a:p>
          <a:p>
            <a:pPr marL="457200" indent="-457200" algn="r">
              <a:buFont typeface="Wingdings" pitchFamily="2" charset="2"/>
              <a:buChar char="ü"/>
            </a:pPr>
            <a:r>
              <a:rPr lang="tr-TR" dirty="0">
                <a:solidFill>
                  <a:schemeClr val="tx1"/>
                </a:solidFill>
              </a:rPr>
              <a:t>Yabancı dil öğretimi ve edinimi Osmanlı’dan günümüze kadar dar çerçevede açılan azınlık kolej ve okullarıyla toplumun çok az bir bölümüne hitap etmiştir.</a:t>
            </a:r>
          </a:p>
          <a:p>
            <a:pPr marL="457200" indent="-457200" algn="r">
              <a:buFont typeface="Wingdings" pitchFamily="2" charset="2"/>
              <a:buChar char="ü"/>
            </a:pPr>
            <a:endParaRPr lang="tr-TR" dirty="0">
              <a:solidFill>
                <a:schemeClr val="tx1"/>
              </a:solidFill>
            </a:endParaRPr>
          </a:p>
        </p:txBody>
      </p:sp>
      <p:pic>
        <p:nvPicPr>
          <p:cNvPr id="2051" name="Picture 3" descr="C:\Users\hangar\Desktop\ingilizce_hazirl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782" y="4520632"/>
            <a:ext cx="3718025" cy="216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038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6400800" cy="2579251"/>
          </a:xfrm>
        </p:spPr>
        <p:txBody>
          <a:bodyPr>
            <a:normAutofit fontScale="77500" lnSpcReduction="20000"/>
          </a:bodyPr>
          <a:lstStyle/>
          <a:p>
            <a:pPr marL="457200" indent="-457200" algn="l">
              <a:buFont typeface="Wingdings" pitchFamily="2" charset="2"/>
              <a:buChar char="ü"/>
            </a:pPr>
            <a:r>
              <a:rPr lang="tr-TR" dirty="0">
                <a:solidFill>
                  <a:schemeClr val="tx1"/>
                </a:solidFill>
              </a:rPr>
              <a:t>Yurtdışındaki üniversitelerin Türkoloji bölümü öğrencilerine ve Türkiye’deki üniversitelerin Türk Dili, dil bilim ve yabancı diller son sınıf öğrencilerine ve mezunlarına mesleki tecrübeye yönelik uygulama programları düzenlemek, gerektiğinde bu çalışmalarla ilgili sertifikalar vermek.</a:t>
            </a:r>
          </a:p>
          <a:p>
            <a:pPr marL="457200" indent="-457200" algn="l">
              <a:buFont typeface="Wingdings" pitchFamily="2" charset="2"/>
              <a:buChar char="ü"/>
            </a:pPr>
            <a:endParaRPr lang="tr-TR" dirty="0">
              <a:solidFill>
                <a:schemeClr val="tx1"/>
              </a:solidFill>
            </a:endParaRPr>
          </a:p>
          <a:p>
            <a:pPr marL="457200" indent="-457200" algn="l">
              <a:buFont typeface="Wingdings" pitchFamily="2" charset="2"/>
              <a:buChar char="ü"/>
            </a:pPr>
            <a:endParaRPr lang="tr-TR" dirty="0">
              <a:solidFill>
                <a:schemeClr val="tx1"/>
              </a:solidFill>
            </a:endParaRP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AMAÇ &amp; HEDEFLER</a:t>
            </a:r>
          </a:p>
        </p:txBody>
      </p:sp>
      <p:pic>
        <p:nvPicPr>
          <p:cNvPr id="4098" name="Picture 2" descr="C:\Users\hangar\Desktop\bayr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356992"/>
            <a:ext cx="2016224" cy="27984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angar\Desktop\ANALIZc4GHDI9ElCfqqbi.a.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3" y="3356992"/>
            <a:ext cx="4076812" cy="281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42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artisticGlowDiffused trans="19000" intensity="8"/>
                    </a14:imgEffect>
                  </a14:imgLayer>
                </a14:imgProps>
              </a:ext>
              <a:ext uri="{28A0092B-C50C-407E-A947-70E740481C1C}">
                <a14:useLocalDpi xmlns:a14="http://schemas.microsoft.com/office/drawing/2010/main" val="0"/>
              </a:ext>
            </a:extLst>
          </a:blip>
          <a:stretch>
            <a:fillRect/>
          </a:stretch>
        </p:blipFill>
        <p:spPr>
          <a:xfrm>
            <a:off x="1043611" y="0"/>
            <a:ext cx="8100389" cy="6833631"/>
          </a:xfrm>
          <a:prstGeom prst="rect">
            <a:avLst/>
          </a:prstGeom>
        </p:spPr>
      </p:pic>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6400800" cy="5184576"/>
          </a:xfrm>
        </p:spPr>
        <p:txBody>
          <a:bodyPr>
            <a:normAutofit fontScale="77500" lnSpcReduction="20000"/>
          </a:bodyPr>
          <a:lstStyle/>
          <a:p>
            <a:pPr marL="457200" indent="-457200" algn="l">
              <a:buFont typeface="Wingdings" pitchFamily="2" charset="2"/>
              <a:buChar char="ü"/>
            </a:pPr>
            <a:r>
              <a:rPr lang="tr-TR" dirty="0">
                <a:solidFill>
                  <a:schemeClr val="tx1"/>
                </a:solidFill>
              </a:rPr>
              <a:t>Türkçe ve yabancı dil öğretimini yaygınlaştırmak için uzaktan eğitim programlarını ve sınavlarını hazırlamak, bunları yurtiçinde ve yurtdışında uygulamak, yurtdışındaki çeşitli üniversite ve dil merkezleriyle işbirliği yaparak öğrenci ve öğretim elemanı değişimini ve eğitim araçlarının paylaşımını sağlamak.</a:t>
            </a:r>
          </a:p>
          <a:p>
            <a:pPr marL="457200" indent="-457200" algn="l">
              <a:buFont typeface="Wingdings" pitchFamily="2" charset="2"/>
              <a:buChar char="ü"/>
            </a:pPr>
            <a:r>
              <a:rPr lang="tr-TR" dirty="0">
                <a:solidFill>
                  <a:schemeClr val="tx1"/>
                </a:solidFill>
              </a:rPr>
              <a:t>Bilimsel çalışmaları desteklemek; kurum ve kuruluşların isteklerini karşılamak amaçlarıyla çeşitli dillerde çeviriler yapmak,</a:t>
            </a:r>
          </a:p>
          <a:p>
            <a:pPr marL="457200" indent="-457200" algn="l">
              <a:buFont typeface="Wingdings" pitchFamily="2" charset="2"/>
              <a:buChar char="ü"/>
            </a:pPr>
            <a:r>
              <a:rPr lang="tr-TR" dirty="0">
                <a:solidFill>
                  <a:schemeClr val="tx1"/>
                </a:solidFill>
              </a:rPr>
              <a:t>Kurum ve kuruluşların istekleri doğrultusunda dil sınavları düzenlemek.</a:t>
            </a: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AMAÇ &amp; HEDEFLER</a:t>
            </a:r>
          </a:p>
        </p:txBody>
      </p:sp>
    </p:spTree>
    <p:extLst>
      <p:ext uri="{BB962C8B-B14F-4D97-AF65-F5344CB8AC3E}">
        <p14:creationId xmlns:p14="http://schemas.microsoft.com/office/powerpoint/2010/main" val="626398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angar\Desktop\94cb22e42265458ca834d904d882a8692d37764080e54a888712b90a853bad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795" y="165646"/>
            <a:ext cx="2572204" cy="18566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hangar\Desktop\3515793_3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869160"/>
            <a:ext cx="2461514" cy="184613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hangar\Desktop\602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393167"/>
            <a:ext cx="2503388" cy="21879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5720680" cy="5328592"/>
          </a:xfrm>
        </p:spPr>
        <p:txBody>
          <a:bodyPr>
            <a:normAutofit fontScale="85000" lnSpcReduction="10000"/>
          </a:bodyPr>
          <a:lstStyle/>
          <a:p>
            <a:pPr marL="457200" indent="-457200" algn="l">
              <a:buFont typeface="Wingdings" pitchFamily="2" charset="2"/>
              <a:buChar char="ü"/>
            </a:pPr>
            <a:r>
              <a:rPr lang="tr-TR" sz="2900" dirty="0">
                <a:solidFill>
                  <a:schemeClr val="tx1"/>
                </a:solidFill>
              </a:rPr>
              <a:t>Türkçe ve yabancı dil öğretimine yönelik radyo, televizyon istasyonu açmak, internet ortamında dil öğretimiyle ilgili çalışmalar yapmak.</a:t>
            </a:r>
          </a:p>
          <a:p>
            <a:pPr marL="457200" indent="-457200" algn="l">
              <a:buFont typeface="Wingdings" pitchFamily="2" charset="2"/>
              <a:buChar char="ü"/>
            </a:pPr>
            <a:r>
              <a:rPr lang="tr-TR" sz="2900" dirty="0">
                <a:solidFill>
                  <a:schemeClr val="tx1"/>
                </a:solidFill>
              </a:rPr>
              <a:t>Üniversite öğrencilerinin yanı sıra kamu görevlileri, işçi, memur ve  halka açık yabancı dil kursları düzenlemek.</a:t>
            </a:r>
          </a:p>
          <a:p>
            <a:pPr marL="457200" indent="-457200" algn="l">
              <a:buFont typeface="Wingdings" pitchFamily="2" charset="2"/>
              <a:buChar char="ü"/>
            </a:pPr>
            <a:r>
              <a:rPr lang="tr-TR" sz="2900" dirty="0">
                <a:solidFill>
                  <a:schemeClr val="tx1"/>
                </a:solidFill>
              </a:rPr>
              <a:t>Yabancı dil öğretimine yönelik ders kitap araç gereçlerine yönelik hazırlayacağı dil öğretim set ve programlarıyla yurtdışından ders kitapları ve eğitim öğretim araçlarına ödenen yüksek orandaki bedelin ülkede kalmasına katkıda bulunmak.</a:t>
            </a: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AMAÇ &amp; HEDEFLER</a:t>
            </a:r>
          </a:p>
        </p:txBody>
      </p:sp>
    </p:spTree>
    <p:extLst>
      <p:ext uri="{BB962C8B-B14F-4D97-AF65-F5344CB8AC3E}">
        <p14:creationId xmlns:p14="http://schemas.microsoft.com/office/powerpoint/2010/main" val="4156304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angar\Desktop\faculty.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89512" y="-1"/>
            <a:ext cx="4191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187624" y="980727"/>
            <a:ext cx="7200800" cy="5446535"/>
          </a:xfrm>
        </p:spPr>
        <p:txBody>
          <a:bodyPr numCol="2">
            <a:normAutofit fontScale="40000" lnSpcReduction="20000"/>
          </a:bodyPr>
          <a:lstStyle/>
          <a:p>
            <a:pPr algn="l"/>
            <a:r>
              <a:rPr lang="tr-TR" sz="4200" b="1" dirty="0">
                <a:solidFill>
                  <a:schemeClr val="tx1"/>
                </a:solidFill>
              </a:rPr>
              <a:t>A)Batı Dilleri Fakültesi</a:t>
            </a:r>
          </a:p>
          <a:p>
            <a:pPr indent="180000" algn="l"/>
            <a:r>
              <a:rPr lang="tr-TR" sz="4200" dirty="0">
                <a:solidFill>
                  <a:schemeClr val="tx1"/>
                </a:solidFill>
              </a:rPr>
              <a:t>İngilizce Bölümü</a:t>
            </a:r>
          </a:p>
          <a:p>
            <a:pPr indent="180000" algn="l"/>
            <a:r>
              <a:rPr lang="tr-TR" sz="4200" dirty="0">
                <a:solidFill>
                  <a:schemeClr val="tx1"/>
                </a:solidFill>
              </a:rPr>
              <a:t>Fransızca Bölümü</a:t>
            </a:r>
          </a:p>
          <a:p>
            <a:pPr indent="180000" algn="l"/>
            <a:r>
              <a:rPr lang="tr-TR" sz="4200" dirty="0">
                <a:solidFill>
                  <a:schemeClr val="tx1"/>
                </a:solidFill>
              </a:rPr>
              <a:t>Almanca Bölümü</a:t>
            </a:r>
          </a:p>
          <a:p>
            <a:pPr indent="180000" algn="l"/>
            <a:r>
              <a:rPr lang="tr-TR" sz="4200" dirty="0">
                <a:solidFill>
                  <a:schemeClr val="tx1"/>
                </a:solidFill>
              </a:rPr>
              <a:t>İtalyanca Bölümü</a:t>
            </a:r>
          </a:p>
          <a:p>
            <a:pPr indent="180000" algn="l"/>
            <a:r>
              <a:rPr lang="tr-TR" sz="4200" dirty="0">
                <a:solidFill>
                  <a:schemeClr val="tx1"/>
                </a:solidFill>
              </a:rPr>
              <a:t>Rusça Bölümü</a:t>
            </a:r>
          </a:p>
          <a:p>
            <a:pPr algn="l"/>
            <a:endParaRPr lang="tr-TR" sz="4200" b="1" dirty="0">
              <a:solidFill>
                <a:schemeClr val="tx1"/>
              </a:solidFill>
            </a:endParaRPr>
          </a:p>
          <a:p>
            <a:pPr algn="l"/>
            <a:r>
              <a:rPr lang="tr-TR" sz="4200" b="1" dirty="0">
                <a:solidFill>
                  <a:schemeClr val="tx1"/>
                </a:solidFill>
              </a:rPr>
              <a:t>B)Doğu Dilleri Fakültesi</a:t>
            </a:r>
          </a:p>
          <a:p>
            <a:pPr indent="180000" algn="l"/>
            <a:r>
              <a:rPr lang="tr-TR" sz="4200" dirty="0">
                <a:solidFill>
                  <a:schemeClr val="tx1"/>
                </a:solidFill>
              </a:rPr>
              <a:t>Arapça Bölümü</a:t>
            </a:r>
          </a:p>
          <a:p>
            <a:pPr indent="180000" algn="l"/>
            <a:r>
              <a:rPr lang="tr-TR" sz="4200" dirty="0">
                <a:solidFill>
                  <a:schemeClr val="tx1"/>
                </a:solidFill>
              </a:rPr>
              <a:t>Japonca Bölümü</a:t>
            </a:r>
          </a:p>
          <a:p>
            <a:pPr indent="180000" algn="l"/>
            <a:r>
              <a:rPr lang="tr-TR" sz="4200" dirty="0">
                <a:solidFill>
                  <a:schemeClr val="tx1"/>
                </a:solidFill>
              </a:rPr>
              <a:t>Farsça Bölümü</a:t>
            </a:r>
          </a:p>
          <a:p>
            <a:pPr indent="180000" algn="l"/>
            <a:r>
              <a:rPr lang="tr-TR" sz="4200" dirty="0">
                <a:solidFill>
                  <a:schemeClr val="tx1"/>
                </a:solidFill>
              </a:rPr>
              <a:t>Çince Bölümü</a:t>
            </a:r>
          </a:p>
          <a:p>
            <a:pPr indent="180000" algn="l"/>
            <a:r>
              <a:rPr lang="tr-TR" sz="4200" dirty="0" err="1">
                <a:solidFill>
                  <a:schemeClr val="tx1"/>
                </a:solidFill>
              </a:rPr>
              <a:t>Hindçe</a:t>
            </a:r>
            <a:r>
              <a:rPr lang="tr-TR" sz="4200" dirty="0">
                <a:solidFill>
                  <a:schemeClr val="tx1"/>
                </a:solidFill>
              </a:rPr>
              <a:t> Bölümü</a:t>
            </a:r>
          </a:p>
          <a:p>
            <a:pPr indent="180000" algn="l"/>
            <a:r>
              <a:rPr lang="tr-TR" sz="4200" dirty="0">
                <a:solidFill>
                  <a:schemeClr val="tx1"/>
                </a:solidFill>
              </a:rPr>
              <a:t>Urduca Bölümü</a:t>
            </a:r>
          </a:p>
          <a:p>
            <a:pPr indent="180000" algn="l"/>
            <a:r>
              <a:rPr lang="tr-TR" sz="4200" dirty="0">
                <a:solidFill>
                  <a:schemeClr val="tx1"/>
                </a:solidFill>
              </a:rPr>
              <a:t>İbranice Bölümü</a:t>
            </a:r>
          </a:p>
          <a:p>
            <a:pPr algn="l"/>
            <a:endParaRPr lang="tr-TR" sz="4200" dirty="0">
              <a:solidFill>
                <a:schemeClr val="tx1"/>
              </a:solidFill>
            </a:endParaRPr>
          </a:p>
          <a:p>
            <a:pPr algn="l"/>
            <a:r>
              <a:rPr lang="tr-TR" sz="4200" b="1" dirty="0">
                <a:solidFill>
                  <a:schemeClr val="tx1"/>
                </a:solidFill>
              </a:rPr>
              <a:t>C)Mütercim- Tercümanlık Fakültesi</a:t>
            </a:r>
          </a:p>
          <a:p>
            <a:pPr indent="180000" algn="l"/>
            <a:r>
              <a:rPr lang="tr-TR" sz="4200" dirty="0">
                <a:solidFill>
                  <a:schemeClr val="tx1"/>
                </a:solidFill>
              </a:rPr>
              <a:t>İngilizce- Türkçe Bölümü</a:t>
            </a:r>
          </a:p>
          <a:p>
            <a:pPr indent="180000" algn="l"/>
            <a:r>
              <a:rPr lang="tr-TR" sz="4200" dirty="0">
                <a:solidFill>
                  <a:schemeClr val="tx1"/>
                </a:solidFill>
              </a:rPr>
              <a:t>Arapça- Türkçe Bölümü</a:t>
            </a:r>
          </a:p>
          <a:p>
            <a:pPr indent="180000" algn="l"/>
            <a:r>
              <a:rPr lang="tr-TR" sz="4200" dirty="0">
                <a:solidFill>
                  <a:schemeClr val="tx1"/>
                </a:solidFill>
              </a:rPr>
              <a:t>Çince- Türkçe Bölümü</a:t>
            </a:r>
          </a:p>
          <a:p>
            <a:pPr indent="180000" algn="l"/>
            <a:r>
              <a:rPr lang="tr-TR" sz="4200" dirty="0">
                <a:solidFill>
                  <a:schemeClr val="tx1"/>
                </a:solidFill>
              </a:rPr>
              <a:t>Japonca- Türkçe Bölümü</a:t>
            </a:r>
          </a:p>
          <a:p>
            <a:pPr indent="180000" algn="l"/>
            <a:r>
              <a:rPr lang="tr-TR" sz="4200" dirty="0">
                <a:solidFill>
                  <a:schemeClr val="tx1"/>
                </a:solidFill>
              </a:rPr>
              <a:t>Farsça-Türkçe Bölümü</a:t>
            </a:r>
          </a:p>
          <a:p>
            <a:pPr indent="180000" algn="l"/>
            <a:r>
              <a:rPr lang="tr-TR" sz="4200" dirty="0" err="1">
                <a:solidFill>
                  <a:schemeClr val="tx1"/>
                </a:solidFill>
              </a:rPr>
              <a:t>Hindçe</a:t>
            </a:r>
            <a:r>
              <a:rPr lang="tr-TR" sz="4200" dirty="0">
                <a:solidFill>
                  <a:schemeClr val="tx1"/>
                </a:solidFill>
              </a:rPr>
              <a:t>-Türkçe Bölümü</a:t>
            </a:r>
          </a:p>
          <a:p>
            <a:pPr indent="180000" algn="l"/>
            <a:r>
              <a:rPr lang="tr-TR" sz="4200" dirty="0">
                <a:solidFill>
                  <a:schemeClr val="tx1"/>
                </a:solidFill>
              </a:rPr>
              <a:t>Fransızca-Türkçe Bölümü</a:t>
            </a:r>
          </a:p>
          <a:p>
            <a:pPr indent="180000" algn="l"/>
            <a:r>
              <a:rPr lang="tr-TR" sz="4200" dirty="0">
                <a:solidFill>
                  <a:schemeClr val="tx1"/>
                </a:solidFill>
              </a:rPr>
              <a:t>Almanca-Türkçe Bölümü</a:t>
            </a:r>
          </a:p>
          <a:p>
            <a:pPr algn="l"/>
            <a:endParaRPr lang="tr-TR" sz="4200" dirty="0">
              <a:solidFill>
                <a:schemeClr val="tx1"/>
              </a:solidFill>
            </a:endParaRPr>
          </a:p>
          <a:p>
            <a:pPr algn="l"/>
            <a:r>
              <a:rPr lang="tr-TR" sz="4200" b="1" dirty="0">
                <a:solidFill>
                  <a:schemeClr val="tx1"/>
                </a:solidFill>
              </a:rPr>
              <a:t>D)Türkoloji Fakültesi</a:t>
            </a:r>
          </a:p>
          <a:p>
            <a:pPr indent="180000" algn="l"/>
            <a:r>
              <a:rPr lang="tr-TR" sz="4200" dirty="0">
                <a:solidFill>
                  <a:schemeClr val="tx1"/>
                </a:solidFill>
              </a:rPr>
              <a:t>Türk Dili ve Edebiyatı Bölümü</a:t>
            </a:r>
          </a:p>
          <a:p>
            <a:pPr indent="180000" algn="l"/>
            <a:r>
              <a:rPr lang="tr-TR" sz="4200" dirty="0">
                <a:solidFill>
                  <a:schemeClr val="tx1"/>
                </a:solidFill>
              </a:rPr>
              <a:t>Kazak Dili ve Edebiyatı Bölümü</a:t>
            </a:r>
          </a:p>
          <a:p>
            <a:pPr indent="180000" algn="l"/>
            <a:r>
              <a:rPr lang="tr-TR" sz="4200" dirty="0">
                <a:solidFill>
                  <a:schemeClr val="tx1"/>
                </a:solidFill>
              </a:rPr>
              <a:t>Kırgız Dili ve Edebiyatı Bölümü</a:t>
            </a:r>
          </a:p>
          <a:p>
            <a:pPr indent="180000" algn="l"/>
            <a:r>
              <a:rPr lang="tr-TR" sz="4200" dirty="0">
                <a:solidFill>
                  <a:schemeClr val="tx1"/>
                </a:solidFill>
              </a:rPr>
              <a:t>Türkmen Dili ve Edebiyatı Bölümü</a:t>
            </a:r>
          </a:p>
          <a:p>
            <a:pPr indent="180000" algn="l"/>
            <a:r>
              <a:rPr lang="tr-TR" sz="4200" dirty="0">
                <a:solidFill>
                  <a:schemeClr val="tx1"/>
                </a:solidFill>
              </a:rPr>
              <a:t>Azeri Dili ve Edebiyatı Bölümü</a:t>
            </a:r>
          </a:p>
          <a:p>
            <a:pPr indent="180000" algn="l"/>
            <a:r>
              <a:rPr lang="tr-TR" sz="4200" dirty="0">
                <a:solidFill>
                  <a:schemeClr val="tx1"/>
                </a:solidFill>
              </a:rPr>
              <a:t>Özbek Dili ve Edebiyatı Bölümü</a:t>
            </a:r>
          </a:p>
          <a:p>
            <a:pPr indent="180000" algn="l"/>
            <a:r>
              <a:rPr lang="tr-TR" sz="4200" dirty="0">
                <a:solidFill>
                  <a:schemeClr val="tx1"/>
                </a:solidFill>
              </a:rPr>
              <a:t>Tatar Dili ve Edebiyatı Bölümü</a:t>
            </a:r>
          </a:p>
          <a:p>
            <a:pPr indent="180000" algn="l"/>
            <a:r>
              <a:rPr lang="tr-TR" sz="4200" dirty="0">
                <a:solidFill>
                  <a:schemeClr val="tx1"/>
                </a:solidFill>
              </a:rPr>
              <a:t>Dilbilim</a:t>
            </a:r>
          </a:p>
          <a:p>
            <a:pPr indent="180000" algn="l"/>
            <a:r>
              <a:rPr lang="tr-TR" sz="4200" dirty="0">
                <a:solidFill>
                  <a:schemeClr val="tx1"/>
                </a:solidFill>
              </a:rPr>
              <a:t>Halkbilim</a:t>
            </a:r>
          </a:p>
          <a:p>
            <a:pPr indent="180000" algn="l"/>
            <a:r>
              <a:rPr lang="tr-TR" sz="4200" dirty="0">
                <a:solidFill>
                  <a:schemeClr val="tx1"/>
                </a:solidFill>
              </a:rPr>
              <a:t>Osmanlıca ve Osmanlı </a:t>
            </a:r>
            <a:r>
              <a:rPr lang="tr-TR" sz="4200" dirty="0" err="1">
                <a:solidFill>
                  <a:schemeClr val="tx1"/>
                </a:solidFill>
              </a:rPr>
              <a:t>Paleografyası</a:t>
            </a:r>
            <a:r>
              <a:rPr lang="tr-TR" sz="4200" dirty="0">
                <a:solidFill>
                  <a:schemeClr val="tx1"/>
                </a:solidFill>
              </a:rPr>
              <a:t> Bölümü</a:t>
            </a: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KAMPÜS</a:t>
            </a:r>
          </a:p>
        </p:txBody>
      </p:sp>
      <p:sp>
        <p:nvSpPr>
          <p:cNvPr id="6" name="Dikdörtgen 5"/>
          <p:cNvSpPr/>
          <p:nvPr/>
        </p:nvSpPr>
        <p:spPr>
          <a:xfrm>
            <a:off x="1187624" y="420888"/>
            <a:ext cx="5004447" cy="477054"/>
          </a:xfrm>
          <a:prstGeom prst="rect">
            <a:avLst/>
          </a:prstGeom>
        </p:spPr>
        <p:txBody>
          <a:bodyPr wrap="none">
            <a:spAutoFit/>
          </a:bodyPr>
          <a:lstStyle/>
          <a:p>
            <a:r>
              <a:rPr lang="tr-TR" sz="2500" b="1" dirty="0">
                <a:solidFill>
                  <a:srgbClr val="FF0000"/>
                </a:solidFill>
              </a:rPr>
              <a:t>Dünya Dilleri Üniversitesi Fakülteleri</a:t>
            </a:r>
          </a:p>
        </p:txBody>
      </p:sp>
    </p:spTree>
    <p:extLst>
      <p:ext uri="{BB962C8B-B14F-4D97-AF65-F5344CB8AC3E}">
        <p14:creationId xmlns:p14="http://schemas.microsoft.com/office/powerpoint/2010/main" val="369603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7772400" cy="4608512"/>
          </a:xfrm>
        </p:spPr>
        <p:txBody>
          <a:bodyPr>
            <a:normAutofit/>
          </a:bodyPr>
          <a:lstStyle/>
          <a:p>
            <a:pPr marL="514350" indent="-514350" algn="l">
              <a:buAutoNum type="arabicPeriod"/>
            </a:pPr>
            <a:r>
              <a:rPr lang="tr-TR" sz="2500" b="1" dirty="0">
                <a:solidFill>
                  <a:schemeClr val="tx1"/>
                </a:solidFill>
              </a:rPr>
              <a:t>KONGRE KÜLTÜR MERKEZİ</a:t>
            </a:r>
          </a:p>
          <a:p>
            <a:pPr algn="l"/>
            <a:r>
              <a:rPr lang="tr-TR" sz="2500" dirty="0">
                <a:solidFill>
                  <a:schemeClr val="tx1"/>
                </a:solidFill>
              </a:rPr>
              <a:t>Ulusal ve uluslar arası düzeyde konferans, kongre, sempozyum </a:t>
            </a:r>
            <a:r>
              <a:rPr lang="tr-TR" sz="2500" dirty="0" err="1">
                <a:solidFill>
                  <a:schemeClr val="tx1"/>
                </a:solidFill>
              </a:rPr>
              <a:t>Vve</a:t>
            </a:r>
            <a:r>
              <a:rPr lang="tr-TR" sz="2500" dirty="0">
                <a:solidFill>
                  <a:schemeClr val="tx1"/>
                </a:solidFill>
              </a:rPr>
              <a:t> toplantıların yapıldığı kompleks bir merkez. </a:t>
            </a:r>
          </a:p>
          <a:p>
            <a:pPr algn="l"/>
            <a:r>
              <a:rPr lang="tr-TR" sz="2500" dirty="0">
                <a:solidFill>
                  <a:schemeClr val="tx1"/>
                </a:solidFill>
              </a:rPr>
              <a:t>Ulusal ve uluslar arası toplantıların yapıldığı uluslararası standartlara uygun  500 kişilik toplantı salonu (18 dilde çeviri yapılan çeviri kabinleri vd. özellikler)</a:t>
            </a:r>
          </a:p>
          <a:p>
            <a:pPr algn="l"/>
            <a:endParaRPr lang="tr-TR" dirty="0">
              <a:solidFill>
                <a:schemeClr val="tx1"/>
              </a:solidFill>
            </a:endParaRP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KAMPÜS</a:t>
            </a:r>
          </a:p>
        </p:txBody>
      </p:sp>
      <p:pic>
        <p:nvPicPr>
          <p:cNvPr id="9219" name="Picture 3" descr="C:\Users\hangar\Desktop\AAAAA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12" y="4747872"/>
            <a:ext cx="8100388" cy="211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55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6400800" cy="5184576"/>
          </a:xfrm>
        </p:spPr>
        <p:txBody>
          <a:bodyPr>
            <a:normAutofit/>
          </a:bodyPr>
          <a:lstStyle/>
          <a:p>
            <a:pPr algn="l"/>
            <a:r>
              <a:rPr lang="tr-TR" sz="2500" b="1" dirty="0">
                <a:solidFill>
                  <a:schemeClr val="tx1"/>
                </a:solidFill>
              </a:rPr>
              <a:t>2. Kaşgarlı Mahmut Dil Enstitüsü</a:t>
            </a:r>
          </a:p>
          <a:p>
            <a:pPr algn="l"/>
            <a:r>
              <a:rPr lang="tr-TR" sz="2500" dirty="0">
                <a:solidFill>
                  <a:schemeClr val="tx1"/>
                </a:solidFill>
              </a:rPr>
              <a:t>Dil, edebiyat, sinema, tiyatro ve iletişime dayalı yüksek lisan ve doktora çalışmalarının yanı sıra sözlük, ana dil ve yabancı dil öğretimine yönelik bilimsel çalışmalar yapılacaktır. Kaşgarlı Mahmut  Dil Enstitüsünün “Döner Sermayesi” olacaktır.</a:t>
            </a:r>
          </a:p>
          <a:p>
            <a:pPr algn="l"/>
            <a:endParaRPr lang="tr-TR" dirty="0">
              <a:solidFill>
                <a:schemeClr val="tx1"/>
              </a:solidFill>
            </a:endParaRP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KAMPÜS</a:t>
            </a:r>
          </a:p>
        </p:txBody>
      </p:sp>
      <p:pic>
        <p:nvPicPr>
          <p:cNvPr id="10243" name="Picture 3" descr="C:\Users\hangar\Desktop\AAAAAAAAAAAAAAAAAAAAAAAAA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12" y="3870042"/>
            <a:ext cx="8100388" cy="301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024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101697041"/>
              </p:ext>
            </p:extLst>
          </p:nvPr>
        </p:nvGraphicFramePr>
        <p:xfrm>
          <a:off x="7164288" y="360040"/>
          <a:ext cx="1947780" cy="1916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60" name="Picture 4" descr="C:\Users\hangar\Desktop\Optik_sarı_tenis_topu_2013-09-28_13-50.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9140" r="89785"/>
                    </a14:imgEffect>
                  </a14:imgLayer>
                </a14:imgProps>
              </a:ext>
              <a:ext uri="{28A0092B-C50C-407E-A947-70E740481C1C}">
                <a14:useLocalDpi xmlns:a14="http://schemas.microsoft.com/office/drawing/2010/main" val="0"/>
              </a:ext>
            </a:extLst>
          </a:blip>
          <a:srcRect/>
          <a:stretch>
            <a:fillRect/>
          </a:stretch>
        </p:blipFill>
        <p:spPr bwMode="auto">
          <a:xfrm>
            <a:off x="5697078" y="5861644"/>
            <a:ext cx="1008112" cy="753374"/>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KAMPÜS</a:t>
            </a:r>
          </a:p>
        </p:txBody>
      </p:sp>
      <p:pic>
        <p:nvPicPr>
          <p:cNvPr id="19459" name="Picture 3" descr="C:\Users\hangar\Desktop\topbskmit010_1-800x800.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125" b="94750" l="5625" r="94250"/>
                    </a14:imgEffect>
                  </a14:imgLayer>
                </a14:imgProps>
              </a:ext>
              <a:ext uri="{28A0092B-C50C-407E-A947-70E740481C1C}">
                <a14:useLocalDpi xmlns:a14="http://schemas.microsoft.com/office/drawing/2010/main" val="0"/>
              </a:ext>
            </a:extLst>
          </a:blip>
          <a:srcRect/>
          <a:stretch>
            <a:fillRect/>
          </a:stretch>
        </p:blipFill>
        <p:spPr bwMode="auto">
          <a:xfrm>
            <a:off x="6201134" y="4740657"/>
            <a:ext cx="1974639" cy="1974639"/>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Users\hangar\Desktop\288065_Futbol_Topu.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750" b="94750" l="8500" r="94250"/>
                    </a14:imgEffect>
                  </a14:imgLayer>
                </a14:imgProps>
              </a:ext>
              <a:ext uri="{28A0092B-C50C-407E-A947-70E740481C1C}">
                <a14:useLocalDpi xmlns:a14="http://schemas.microsoft.com/office/drawing/2010/main" val="0"/>
              </a:ext>
            </a:extLst>
          </a:blip>
          <a:srcRect/>
          <a:stretch>
            <a:fillRect/>
          </a:stretch>
        </p:blipFill>
        <p:spPr bwMode="auto">
          <a:xfrm>
            <a:off x="7049441" y="3582586"/>
            <a:ext cx="2252663" cy="2252663"/>
          </a:xfrm>
          <a:prstGeom prst="rect">
            <a:avLst/>
          </a:prstGeom>
          <a:noFill/>
          <a:extLst>
            <a:ext uri="{909E8E84-426E-40DD-AFC4-6F175D3DCCD1}">
              <a14:hiddenFill xmlns:a14="http://schemas.microsoft.com/office/drawing/2010/main">
                <a:solidFill>
                  <a:srgbClr val="FFFFFF"/>
                </a:solidFill>
              </a14:hiddenFill>
            </a:ext>
          </a:extLst>
        </p:spPr>
      </p:pic>
      <p:sp>
        <p:nvSpPr>
          <p:cNvPr id="4" name="Alt Başlık 3"/>
          <p:cNvSpPr>
            <a:spLocks noGrp="1"/>
          </p:cNvSpPr>
          <p:nvPr>
            <p:ph type="subTitle" idx="1"/>
          </p:nvPr>
        </p:nvSpPr>
        <p:spPr>
          <a:xfrm>
            <a:off x="1371600" y="980728"/>
            <a:ext cx="6400800" cy="5184576"/>
          </a:xfrm>
        </p:spPr>
        <p:txBody>
          <a:bodyPr>
            <a:normAutofit/>
          </a:bodyPr>
          <a:lstStyle/>
          <a:p>
            <a:pPr algn="l"/>
            <a:r>
              <a:rPr lang="tr-TR" sz="2500" b="1" dirty="0">
                <a:solidFill>
                  <a:schemeClr val="tx1"/>
                </a:solidFill>
              </a:rPr>
              <a:t>3. Uluslararası Dünya Dilleri Üniversitesi TÖMER  Merkezi:  </a:t>
            </a:r>
            <a:r>
              <a:rPr lang="tr-TR" sz="2500" dirty="0">
                <a:solidFill>
                  <a:schemeClr val="tx1"/>
                </a:solidFill>
              </a:rPr>
              <a:t>Kurulduğu  bölgenin, büyük şehirlerin (İstanbul, Ankara, İzmir vd.) yanı sıra yurtdışındaki ülke başkentlerinde de dil öğretim merkezleri açılacak Türkçe ve diğer yabancı dil öğretimi yapılacaktır.  TÖMER sayesinde ana dili ve yabancı dil öğretimine yönelik dil kampları açılacaktır. Kongre Kültür Merkezi ve TÖMER,  üniversiteye ekonomik destek açısından gelir getiren önemli  merkezlerdir.</a:t>
            </a:r>
          </a:p>
          <a:p>
            <a:pPr algn="l"/>
            <a:r>
              <a:rPr lang="tr-TR" sz="2500" dirty="0">
                <a:solidFill>
                  <a:schemeClr val="tx1"/>
                </a:solidFill>
              </a:rPr>
              <a:t>4. Üniversite yerleşkesinde; kapalı spor salonu, halı futbol sahaları, tenis kortları, voleybol, basketbol sahaları olacaktır.</a:t>
            </a:r>
          </a:p>
        </p:txBody>
      </p:sp>
    </p:spTree>
    <p:extLst>
      <p:ext uri="{BB962C8B-B14F-4D97-AF65-F5344CB8AC3E}">
        <p14:creationId xmlns:p14="http://schemas.microsoft.com/office/powerpoint/2010/main" val="3250435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556570" y="-1"/>
            <a:ext cx="2601990" cy="6858001"/>
          </a:xfrm>
          <a:prstGeom prst="rect">
            <a:avLst/>
          </a:prstGeom>
          <a:solidFill>
            <a:srgbClr val="5A7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290" name="Picture 2" descr="C:\Users\hangar\Desktop\cidde-cami-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570" y="0"/>
            <a:ext cx="2601990"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hangar\Desktop\Echmiadzin-hripsi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6570" y="2132856"/>
            <a:ext cx="2601990" cy="195149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hangar\Desktop\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6570" y="4293096"/>
            <a:ext cx="2587430" cy="2564904"/>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5184970" cy="5472608"/>
          </a:xfrm>
        </p:spPr>
        <p:txBody>
          <a:bodyPr>
            <a:normAutofit fontScale="85000" lnSpcReduction="20000"/>
          </a:bodyPr>
          <a:lstStyle/>
          <a:p>
            <a:pPr algn="l"/>
            <a:r>
              <a:rPr lang="tr-TR" sz="2900" b="1" dirty="0">
                <a:solidFill>
                  <a:schemeClr val="tx1"/>
                </a:solidFill>
              </a:rPr>
              <a:t>5. Öğrenci Yurtları:  </a:t>
            </a:r>
            <a:r>
              <a:rPr lang="tr-TR" sz="2900" dirty="0">
                <a:solidFill>
                  <a:schemeClr val="tx1"/>
                </a:solidFill>
              </a:rPr>
              <a:t>Odalar 1, 2, 3 ve dört kişilik olacaktır. Aynı zamanda bu yurt, yaz döneminde  kamu kurum ve kuruluşlarından ve yurtdışından gelen dil kursiyerleri için istihdam edilmiş olacaktır. </a:t>
            </a:r>
          </a:p>
          <a:p>
            <a:pPr algn="l"/>
            <a:r>
              <a:rPr lang="tr-TR" sz="2900" dirty="0">
                <a:solidFill>
                  <a:schemeClr val="tx1"/>
                </a:solidFill>
              </a:rPr>
              <a:t>6. Akademisyen ve Üniversite Personeli için Lojmanlar Sinema, alışveriş merkezi, bankamatikler, ibadet yerleri (Müslüman, Hıristiyan, Budist vd.) Basın Yayın Merkezi, Tercüme Bürosu vd. olacaktır. Her din ve kültürden bireylerin bulunduğu bir ortamda bir cami, kilise ve diğer dinlere ait ibadethanenin yerleşkede yer almasında yarar vardır.</a:t>
            </a:r>
          </a:p>
          <a:p>
            <a:pPr algn="l"/>
            <a:endParaRPr lang="tr-TR" dirty="0">
              <a:solidFill>
                <a:schemeClr val="tx1"/>
              </a:solidFill>
            </a:endParaRP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KAMPÜS</a:t>
            </a:r>
          </a:p>
        </p:txBody>
      </p:sp>
    </p:spTree>
    <p:extLst>
      <p:ext uri="{BB962C8B-B14F-4D97-AF65-F5344CB8AC3E}">
        <p14:creationId xmlns:p14="http://schemas.microsoft.com/office/powerpoint/2010/main" val="57775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7160840" cy="5184576"/>
          </a:xfrm>
        </p:spPr>
        <p:txBody>
          <a:bodyPr>
            <a:normAutofit/>
          </a:bodyPr>
          <a:lstStyle/>
          <a:p>
            <a:pPr algn="l"/>
            <a:r>
              <a:rPr lang="tr-TR" sz="2500" b="1" dirty="0">
                <a:solidFill>
                  <a:schemeClr val="tx1"/>
                </a:solidFill>
              </a:rPr>
              <a:t>7. AR-GE  (Araştırma Geliştirme Merkezi):  </a:t>
            </a:r>
            <a:r>
              <a:rPr lang="tr-TR" sz="2500" dirty="0">
                <a:solidFill>
                  <a:schemeClr val="tx1"/>
                </a:solidFill>
              </a:rPr>
              <a:t>Uzaktan Dil Öğretimi, sınav merkezi, ölçme ve değerlendirme birimleri bu merkez içinde yer alacaktır.</a:t>
            </a:r>
          </a:p>
          <a:p>
            <a:pPr algn="l"/>
            <a:r>
              <a:rPr lang="tr-TR" sz="2500" b="1" dirty="0">
                <a:solidFill>
                  <a:schemeClr val="tx1"/>
                </a:solidFill>
              </a:rPr>
              <a:t>8. Dil Müzesi:  </a:t>
            </a:r>
            <a:r>
              <a:rPr lang="tr-TR" sz="2500" dirty="0">
                <a:solidFill>
                  <a:schemeClr val="tx1"/>
                </a:solidFill>
              </a:rPr>
              <a:t>Açık ve kapalı alan olmak üzere yerleşkenin bir bölümüne kurulmalıdır. Kapalı alanda da dile ait eserler sergilendiği gibi bir çok dilde tanıtıcı görsel-işitsel animasyonlara da yer verilecektir.</a:t>
            </a:r>
          </a:p>
          <a:p>
            <a:pPr algn="l"/>
            <a:endParaRPr lang="tr-TR" dirty="0">
              <a:solidFill>
                <a:schemeClr val="tx1"/>
              </a:solidFill>
            </a:endParaRP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KAMPÜS</a:t>
            </a:r>
          </a:p>
        </p:txBody>
      </p:sp>
      <p:pic>
        <p:nvPicPr>
          <p:cNvPr id="11266" name="Picture 2" descr="C:\Users\hangar\Desktop\MÜZEEE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332" y="4342171"/>
            <a:ext cx="8061668" cy="251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94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6638528" cy="5184576"/>
          </a:xfrm>
        </p:spPr>
        <p:txBody>
          <a:bodyPr>
            <a:normAutofit/>
          </a:bodyPr>
          <a:lstStyle/>
          <a:p>
            <a:pPr algn="l"/>
            <a:r>
              <a:rPr lang="tr-TR" sz="2500" b="1" dirty="0">
                <a:solidFill>
                  <a:schemeClr val="tx1"/>
                </a:solidFill>
              </a:rPr>
              <a:t>8. Hayvanat Bahçesi: </a:t>
            </a:r>
            <a:r>
              <a:rPr lang="tr-TR" sz="2500" dirty="0">
                <a:solidFill>
                  <a:schemeClr val="tx1"/>
                </a:solidFill>
              </a:rPr>
              <a:t>Hayvanat bahçesinde yer alan her bir hayvan (kaplumbağa, kartal, ceylan vd.) fakültelerin (Örneğin Rusça I. Sınıf) sınıflarına (sembolik anlamda) verilecektir.  Hintçe II. Sınıf öğrencilerinin gözetimindeki kartalın yemi, hastalığıyla ilgili o sınıf sorumlu tutulacaktır. Bu tür uygulamalar:  doğa, doğadaki canlılarla iletişim sağlanarak öğrencilerde çevre bilinci ve kendisi dışındaki farklı cins ve türe karşı saygı ve sevgiyi   ortaya çıkaracaktır. </a:t>
            </a:r>
          </a:p>
          <a:p>
            <a:pPr algn="l"/>
            <a:endParaRPr lang="tr-TR" dirty="0">
              <a:solidFill>
                <a:schemeClr val="tx1"/>
              </a:solidFill>
            </a:endParaRP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KAMPÜS</a:t>
            </a:r>
          </a:p>
        </p:txBody>
      </p:sp>
      <p:sp>
        <p:nvSpPr>
          <p:cNvPr id="2" name="Dikdörtgen 1"/>
          <p:cNvSpPr/>
          <p:nvPr/>
        </p:nvSpPr>
        <p:spPr>
          <a:xfrm>
            <a:off x="1043612" y="5157192"/>
            <a:ext cx="8100388" cy="1725241"/>
          </a:xfrm>
          <a:prstGeom prst="rect">
            <a:avLst/>
          </a:prstGeom>
          <a:solidFill>
            <a:srgbClr val="5A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314" name="Picture 2" descr="C:\Users\hangar\Desktop\ekojpg-454bb9ab8edd92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262252"/>
            <a:ext cx="2247464" cy="15696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hangar\Desktop\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5262252"/>
            <a:ext cx="2790400" cy="15696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hangar\Desktop\03.21.13news-flickr-elephant-house-national-zoo-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108" y="5262252"/>
            <a:ext cx="2419772" cy="1568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298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rot="16200000">
            <a:off x="-2907194" y="2907195"/>
            <a:ext cx="6858000" cy="10436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NEDEN?</a:t>
            </a:r>
          </a:p>
        </p:txBody>
      </p:sp>
      <p:sp>
        <p:nvSpPr>
          <p:cNvPr id="5" name="Alt Başlık 4"/>
          <p:cNvSpPr>
            <a:spLocks noGrp="1"/>
          </p:cNvSpPr>
          <p:nvPr>
            <p:ph type="subTitle" idx="1"/>
          </p:nvPr>
        </p:nvSpPr>
        <p:spPr>
          <a:xfrm>
            <a:off x="1691680" y="764704"/>
            <a:ext cx="6400800" cy="3456384"/>
          </a:xfrm>
        </p:spPr>
        <p:txBody>
          <a:bodyPr>
            <a:normAutofit fontScale="77500" lnSpcReduction="20000"/>
          </a:bodyPr>
          <a:lstStyle/>
          <a:p>
            <a:pPr marL="457200" indent="-457200" algn="r">
              <a:buFont typeface="Wingdings" pitchFamily="2" charset="2"/>
              <a:buChar char="ü"/>
            </a:pPr>
            <a:r>
              <a:rPr lang="tr-TR" dirty="0">
                <a:solidFill>
                  <a:schemeClr val="tx1"/>
                </a:solidFill>
              </a:rPr>
              <a:t>700 yıllık bir tarihin dili olan Osmanlıca ne acıdır ki fakültelerimizin edebiyat bölümünde dört dönem okutulmaktadır ve en korkulan ders olmuştur. Balkan ülkeleri, Ortadoğu ülkeleri, Afrika ülkeleri ve Mısır, İran, Kafkas, Kırım, Kazan vd. ülkelerin kütüphanelerinde sayısız el yazmaları okuyucusunu beklemektedir. Dilci, Türkolog ve araştırmacılarımız </a:t>
            </a:r>
            <a:r>
              <a:rPr lang="tr-TR" dirty="0" err="1">
                <a:solidFill>
                  <a:schemeClr val="tx1"/>
                </a:solidFill>
              </a:rPr>
              <a:t>Harward</a:t>
            </a:r>
            <a:r>
              <a:rPr lang="tr-TR" dirty="0">
                <a:solidFill>
                  <a:schemeClr val="tx1"/>
                </a:solidFill>
              </a:rPr>
              <a:t>, </a:t>
            </a:r>
            <a:r>
              <a:rPr lang="tr-TR" dirty="0" err="1">
                <a:solidFill>
                  <a:schemeClr val="tx1"/>
                </a:solidFill>
              </a:rPr>
              <a:t>Sorbon’da</a:t>
            </a:r>
            <a:r>
              <a:rPr lang="tr-TR" dirty="0">
                <a:solidFill>
                  <a:schemeClr val="tx1"/>
                </a:solidFill>
              </a:rPr>
              <a:t> Osmanlıca doktora yapar hale gelmiştir.</a:t>
            </a:r>
          </a:p>
        </p:txBody>
      </p:sp>
      <p:pic>
        <p:nvPicPr>
          <p:cNvPr id="4098" name="Picture 2" descr="C:\Users\hangar\Desktop\Osmanli%20Devleti%20En%20Genis%20Sinirlar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984465"/>
            <a:ext cx="2664296" cy="26589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352665" y="4534961"/>
            <a:ext cx="3456384" cy="646331"/>
          </a:xfrm>
          <a:prstGeom prst="rect">
            <a:avLst/>
          </a:prstGeom>
          <a:noFill/>
        </p:spPr>
        <p:txBody>
          <a:bodyPr wrap="square" rtlCol="0">
            <a:spAutoFit/>
          </a:bodyPr>
          <a:lstStyle/>
          <a:p>
            <a:pPr algn="r"/>
            <a:r>
              <a:rPr lang="tr-TR" dirty="0"/>
              <a:t>Osmanlı İmparatorluğunun</a:t>
            </a:r>
          </a:p>
          <a:p>
            <a:pPr algn="r"/>
            <a:r>
              <a:rPr lang="tr-TR" dirty="0"/>
              <a:t>Hüküm sürdüğü yerler…</a:t>
            </a:r>
          </a:p>
        </p:txBody>
      </p:sp>
      <p:sp>
        <p:nvSpPr>
          <p:cNvPr id="3" name="Sağ Ok 2"/>
          <p:cNvSpPr/>
          <p:nvPr/>
        </p:nvSpPr>
        <p:spPr>
          <a:xfrm>
            <a:off x="2195736" y="5085184"/>
            <a:ext cx="2987774" cy="360040"/>
          </a:xfrm>
          <a:prstGeom prst="rightArrow">
            <a:avLst/>
          </a:prstGeom>
          <a:solidFill>
            <a:srgbClr val="32811D"/>
          </a:solidFill>
          <a:ln>
            <a:noFill/>
          </a:ln>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54277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hangar\Desktop\sagano-bamboo-forest-06.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
                    </a14:imgEffect>
                    <a14:imgEffect>
                      <a14:colorTemperature colorTemp="6125"/>
                    </a14:imgEffect>
                    <a14:imgEffect>
                      <a14:saturation sat="99000"/>
                    </a14:imgEffect>
                  </a14:imgLayer>
                </a14:imgProps>
              </a:ext>
              <a:ext uri="{28A0092B-C50C-407E-A947-70E740481C1C}">
                <a14:useLocalDpi xmlns:a14="http://schemas.microsoft.com/office/drawing/2010/main" val="0"/>
              </a:ext>
            </a:extLst>
          </a:blip>
          <a:srcRect/>
          <a:stretch>
            <a:fillRect/>
          </a:stretch>
        </p:blipFill>
        <p:spPr bwMode="auto">
          <a:xfrm>
            <a:off x="1029870" y="-4031"/>
            <a:ext cx="8114130" cy="6862031"/>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4280520" cy="5184576"/>
          </a:xfrm>
        </p:spPr>
        <p:txBody>
          <a:bodyPr>
            <a:normAutofit/>
          </a:bodyPr>
          <a:lstStyle/>
          <a:p>
            <a:pPr algn="l"/>
            <a:r>
              <a:rPr lang="tr-TR" sz="2500" b="1" dirty="0">
                <a:solidFill>
                  <a:schemeClr val="tx1"/>
                </a:solidFill>
              </a:rPr>
              <a:t>9. Yerleşke Ormanı:  </a:t>
            </a:r>
            <a:r>
              <a:rPr lang="tr-TR" sz="2500" dirty="0">
                <a:solidFill>
                  <a:schemeClr val="tx1"/>
                </a:solidFill>
              </a:rPr>
              <a:t>Yerleşkeye yakın bir bölge orman alanı seçilecek, üniversitede görevli personel, okutman ve öğrencilerin birer meyve ağacı olacaktır. Söz konusu meyve ağacı meyve verdikten sonra  üniversiteden mezun olan öğrenciye kargo yoluyla  yetiştirmiş olduğu ağacının sembolik meyvesi her yıl kendisine gönderilecektir. </a:t>
            </a:r>
          </a:p>
          <a:p>
            <a:pPr algn="l"/>
            <a:endParaRPr lang="tr-TR" dirty="0">
              <a:solidFill>
                <a:schemeClr val="tx1"/>
              </a:solidFill>
            </a:endParaRP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KAMPÜS</a:t>
            </a:r>
          </a:p>
        </p:txBody>
      </p:sp>
      <p:pic>
        <p:nvPicPr>
          <p:cNvPr id="14340" name="Picture 4" descr="C:\Users\hangar\Desktop\tree0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2250" l="10000" r="90000"/>
                    </a14:imgEffect>
                  </a14:imgLayer>
                </a14:imgProps>
              </a:ext>
              <a:ext uri="{28A0092B-C50C-407E-A947-70E740481C1C}">
                <a14:useLocalDpi xmlns:a14="http://schemas.microsoft.com/office/drawing/2010/main" val="0"/>
              </a:ext>
            </a:extLst>
          </a:blip>
          <a:srcRect/>
          <a:stretch>
            <a:fillRect/>
          </a:stretch>
        </p:blipFill>
        <p:spPr bwMode="auto">
          <a:xfrm>
            <a:off x="4932040" y="692696"/>
            <a:ext cx="4674037" cy="507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070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hangar\Desktop\bisiklet-fayton-normal-!_3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137" y="2348880"/>
            <a:ext cx="3323862" cy="2492896"/>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hangar\Desktop\413x223xcevre_lisans.jpg.pagespeed.ic.1shwEe9lX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920" y="5045602"/>
            <a:ext cx="3356592" cy="181239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548680"/>
            <a:ext cx="7520880" cy="1728192"/>
          </a:xfrm>
        </p:spPr>
        <p:txBody>
          <a:bodyPr>
            <a:normAutofit/>
          </a:bodyPr>
          <a:lstStyle/>
          <a:p>
            <a:pPr algn="l"/>
            <a:r>
              <a:rPr lang="tr-TR" sz="2500" b="1" dirty="0">
                <a:solidFill>
                  <a:schemeClr val="tx1"/>
                </a:solidFill>
              </a:rPr>
              <a:t>9. Yerleşkede Çevreye Duyarlı Ulaşım:  </a:t>
            </a:r>
            <a:r>
              <a:rPr lang="tr-TR" sz="2500" dirty="0">
                <a:solidFill>
                  <a:schemeClr val="tx1"/>
                </a:solidFill>
              </a:rPr>
              <a:t>Elektrikli vagonlu arabalar ulaşım ve yük aracı olarak kullanılacaktır.  Bisiklet yolları oluşturulacak fakülte önlerinde bisiklet parkları yapılacaktır.  </a:t>
            </a:r>
            <a:endParaRPr lang="tr-TR" dirty="0">
              <a:solidFill>
                <a:schemeClr val="tx1"/>
              </a:solidFill>
            </a:endParaRP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KAMPÜS</a:t>
            </a:r>
          </a:p>
        </p:txBody>
      </p:sp>
      <p:sp>
        <p:nvSpPr>
          <p:cNvPr id="2" name="Dikdörtgen 1"/>
          <p:cNvSpPr/>
          <p:nvPr/>
        </p:nvSpPr>
        <p:spPr>
          <a:xfrm>
            <a:off x="1331640" y="2132856"/>
            <a:ext cx="4572000" cy="4708981"/>
          </a:xfrm>
          <a:prstGeom prst="rect">
            <a:avLst/>
          </a:prstGeom>
        </p:spPr>
        <p:txBody>
          <a:bodyPr>
            <a:spAutoFit/>
          </a:bodyPr>
          <a:lstStyle/>
          <a:p>
            <a:r>
              <a:rPr lang="tr-TR" sz="2500" dirty="0"/>
              <a:t>Yerleşkede  Uzakdoğu ülkelerindeki gibi  arkada iki kişi taşıyan yolcu bisikletler yerleşke girişinde yer alacaktır.  Rektör ve diğer yöneticiler de olmak üzere makam araçlarıyla yerleşkeye gelecek ve oradan paytonlarla görev yerlerine gideceklerdir. Üniversitenin bu çevreci duyarlılığı, belleklerde kalıcı en önemli özelliklerinden biri olmalıdır.</a:t>
            </a:r>
          </a:p>
        </p:txBody>
      </p:sp>
    </p:spTree>
    <p:extLst>
      <p:ext uri="{BB962C8B-B14F-4D97-AF65-F5344CB8AC3E}">
        <p14:creationId xmlns:p14="http://schemas.microsoft.com/office/powerpoint/2010/main" val="2956690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4149080"/>
            <a:ext cx="7416824" cy="2628357"/>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6400800" cy="5184576"/>
          </a:xfrm>
        </p:spPr>
        <p:txBody>
          <a:bodyPr>
            <a:normAutofit/>
          </a:bodyPr>
          <a:lstStyle/>
          <a:p>
            <a:pPr algn="l"/>
            <a:r>
              <a:rPr lang="tr-TR" sz="2500" b="1" dirty="0">
                <a:solidFill>
                  <a:schemeClr val="tx1"/>
                </a:solidFill>
              </a:rPr>
              <a:t>10. Derslikler ve Özellikleri:  </a:t>
            </a:r>
            <a:r>
              <a:rPr lang="tr-TR" sz="2500" dirty="0">
                <a:solidFill>
                  <a:schemeClr val="tx1"/>
                </a:solidFill>
              </a:rPr>
              <a:t>Sınıf pencereleri  güneş ışığını alabilecek en uygun şekil ve genişlikte olmalıdır.  Zemin gürültü çıkarmayacak şekilde tahta (ya da tahtaya benzer) parke olmalıdır.  20 kişilik sınıfların yanı sıra fakülte binalarında bütün bölüm öğrencilerinin (I. Sınıftan IV. Sınıfa kadar) bulunabileceği </a:t>
            </a:r>
            <a:r>
              <a:rPr lang="tr-TR" sz="2500" dirty="0" err="1">
                <a:solidFill>
                  <a:schemeClr val="tx1"/>
                </a:solidFill>
              </a:rPr>
              <a:t>anfiler</a:t>
            </a:r>
            <a:r>
              <a:rPr lang="tr-TR" sz="2500" dirty="0">
                <a:solidFill>
                  <a:schemeClr val="tx1"/>
                </a:solidFill>
              </a:rPr>
              <a:t> olmalıdır)</a:t>
            </a:r>
          </a:p>
          <a:p>
            <a:pPr algn="l"/>
            <a:endParaRPr lang="tr-TR" dirty="0">
              <a:solidFill>
                <a:schemeClr val="tx1"/>
              </a:solidFill>
            </a:endParaRP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KAMPÜS</a:t>
            </a:r>
          </a:p>
        </p:txBody>
      </p:sp>
      <p:pic>
        <p:nvPicPr>
          <p:cNvPr id="16386" name="Picture 2" descr="C:\Users\hangar\Desktop\toptentablet2.steelc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229643"/>
            <a:ext cx="3726703" cy="2485653"/>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hangar\Desktop\molar_anfis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4229643"/>
            <a:ext cx="3312368" cy="248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570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660232" y="0"/>
            <a:ext cx="2483768" cy="6858000"/>
          </a:xfrm>
          <a:prstGeom prst="rect">
            <a:avLst/>
          </a:prstGeom>
          <a:solidFill>
            <a:srgbClr val="5A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411" name="Picture 3" descr="C:\Users\hangar\Desktop\universal-Poli-Premium_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559979"/>
            <a:ext cx="2324192" cy="2492896"/>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5340704" cy="5184576"/>
          </a:xfrm>
        </p:spPr>
        <p:txBody>
          <a:bodyPr>
            <a:normAutofit/>
          </a:bodyPr>
          <a:lstStyle/>
          <a:p>
            <a:pPr algn="l"/>
            <a:r>
              <a:rPr lang="tr-TR" sz="2500" b="1" dirty="0">
                <a:solidFill>
                  <a:schemeClr val="tx1"/>
                </a:solidFill>
              </a:rPr>
              <a:t>11. “</a:t>
            </a:r>
            <a:r>
              <a:rPr lang="tr-TR" sz="2500" b="1" dirty="0" err="1">
                <a:solidFill>
                  <a:schemeClr val="tx1"/>
                </a:solidFill>
              </a:rPr>
              <a:t>Engelliler”e</a:t>
            </a:r>
            <a:r>
              <a:rPr lang="tr-TR" sz="2500" b="1" dirty="0">
                <a:solidFill>
                  <a:schemeClr val="tx1"/>
                </a:solidFill>
              </a:rPr>
              <a:t> Yaşam Alanları: </a:t>
            </a:r>
            <a:r>
              <a:rPr lang="tr-TR" sz="2500" dirty="0">
                <a:solidFill>
                  <a:schemeClr val="tx1"/>
                </a:solidFill>
              </a:rPr>
              <a:t>Bunun için yemekhane, kütüphane, dersliklere daha kolay ulaşabilmeleri ve rahat hareket edebilmeleri için asansör, yol şeritleri vd. kolaylaştırıcı işitsel ve görsel imgeler kullanılmalıdır. Ayrıca şehirden yerleşkeye ulaşım için  özel  toplu taşım araçları kullanılmalıdır.</a:t>
            </a:r>
          </a:p>
          <a:p>
            <a:pPr algn="l"/>
            <a:r>
              <a:rPr lang="tr-TR" sz="2500" b="1" dirty="0">
                <a:solidFill>
                  <a:schemeClr val="tx1"/>
                </a:solidFill>
              </a:rPr>
              <a:t>12. Yerleşkede Güneş Enerjisinden Faydalanma:  </a:t>
            </a:r>
            <a:r>
              <a:rPr lang="tr-TR" sz="2500" dirty="0">
                <a:solidFill>
                  <a:schemeClr val="tx1"/>
                </a:solidFill>
              </a:rPr>
              <a:t>Çatı katlarında güneş enerjisinde yararlanmak üzere paneller kurulmalı elektrik, ısınmaya yönelik doğal kaynaklardan yararlanılmalıdır.</a:t>
            </a:r>
          </a:p>
          <a:p>
            <a:pPr algn="l"/>
            <a:endParaRPr lang="tr-TR" dirty="0">
              <a:solidFill>
                <a:schemeClr val="tx1"/>
              </a:solidFill>
            </a:endParaRP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KAMPÜS</a:t>
            </a:r>
          </a:p>
        </p:txBody>
      </p:sp>
      <p:pic>
        <p:nvPicPr>
          <p:cNvPr id="17410" name="Picture 2" descr="C:\Users\hangar\Desktop\ozurlu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80312" y="1052736"/>
            <a:ext cx="128779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546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kdörtgen 14"/>
          <p:cNvSpPr/>
          <p:nvPr/>
        </p:nvSpPr>
        <p:spPr>
          <a:xfrm>
            <a:off x="7011348" y="0"/>
            <a:ext cx="2132651" cy="6858000"/>
          </a:xfrm>
          <a:prstGeom prst="rect">
            <a:avLst/>
          </a:prstGeom>
          <a:solidFill>
            <a:srgbClr val="5A7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5432648" cy="5328592"/>
          </a:xfrm>
        </p:spPr>
        <p:txBody>
          <a:bodyPr>
            <a:normAutofit fontScale="62500" lnSpcReduction="20000"/>
          </a:bodyPr>
          <a:lstStyle/>
          <a:p>
            <a:pPr algn="l"/>
            <a:r>
              <a:rPr lang="tr-TR" sz="3500" b="1" dirty="0">
                <a:solidFill>
                  <a:schemeClr val="tx1"/>
                </a:solidFill>
              </a:rPr>
              <a:t>13. Atık Suyu Arıtma Tesisi: </a:t>
            </a:r>
            <a:r>
              <a:rPr lang="tr-TR" sz="3500" dirty="0">
                <a:solidFill>
                  <a:schemeClr val="tx1"/>
                </a:solidFill>
              </a:rPr>
              <a:t>Çevreci bir üniversite için olmazsa olmazlardandır.</a:t>
            </a:r>
          </a:p>
          <a:p>
            <a:pPr algn="l"/>
            <a:r>
              <a:rPr lang="tr-TR" sz="3500" b="1" dirty="0">
                <a:solidFill>
                  <a:schemeClr val="tx1"/>
                </a:solidFill>
              </a:rPr>
              <a:t>14. Radyo ve Televizyon İstasyonu: </a:t>
            </a:r>
            <a:r>
              <a:rPr lang="tr-TR" sz="3500" dirty="0">
                <a:solidFill>
                  <a:schemeClr val="tx1"/>
                </a:solidFill>
              </a:rPr>
              <a:t>Uydu aracılığıyla dil öğretimine yönelik canlı yayın yapabilen stüdyo kurulmalıdır.</a:t>
            </a:r>
          </a:p>
          <a:p>
            <a:pPr algn="l"/>
            <a:r>
              <a:rPr lang="tr-TR" sz="3500" b="1" dirty="0">
                <a:solidFill>
                  <a:schemeClr val="tx1"/>
                </a:solidFill>
              </a:rPr>
              <a:t>15. Farklı Din ve Kültürler için Restoranlar </a:t>
            </a:r>
            <a:r>
              <a:rPr lang="tr-TR" sz="3500" dirty="0">
                <a:solidFill>
                  <a:schemeClr val="tx1"/>
                </a:solidFill>
              </a:rPr>
              <a:t>(vejetaryen restoranı  vd.):  Farklı dün ve kültürlerden gelen öğrenci, akademisyen ve görevlilerin insani hak ve hukukları gözetilerek yiyecek, gıda konusu  özen ve dikkat gerektiren konulardan birisidir. Kalıcı, tutarlı ve evrensel değerlere saygılı bilimsel bir ortam, bunu gerektirir. </a:t>
            </a:r>
          </a:p>
          <a:p>
            <a:pPr algn="l"/>
            <a:r>
              <a:rPr lang="tr-TR" sz="3500" b="1" dirty="0">
                <a:solidFill>
                  <a:schemeClr val="tx1"/>
                </a:solidFill>
              </a:rPr>
              <a:t>16. Türk ve Fin Hamamı</a:t>
            </a:r>
          </a:p>
          <a:p>
            <a:pPr algn="l"/>
            <a:r>
              <a:rPr lang="tr-TR" sz="3500" b="1" dirty="0">
                <a:solidFill>
                  <a:schemeClr val="tx1"/>
                </a:solidFill>
              </a:rPr>
              <a:t>17. Helikopter Pisti: </a:t>
            </a:r>
            <a:r>
              <a:rPr lang="tr-TR" sz="3500" dirty="0" err="1">
                <a:solidFill>
                  <a:schemeClr val="tx1"/>
                </a:solidFill>
              </a:rPr>
              <a:t>Uluslararasılık</a:t>
            </a:r>
            <a:r>
              <a:rPr lang="tr-TR" sz="3500" dirty="0">
                <a:solidFill>
                  <a:schemeClr val="tx1"/>
                </a:solidFill>
              </a:rPr>
              <a:t> iddiası taşıyan  üniversite için zamanla önemi daha iyi anlaşılacaktır. </a:t>
            </a:r>
          </a:p>
          <a:p>
            <a:pPr marL="457200" indent="-457200" algn="l">
              <a:buFont typeface="Wingdings" pitchFamily="2" charset="2"/>
              <a:buChar char="ü"/>
            </a:pPr>
            <a:endParaRPr lang="tr-TR"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KAMPÜS</a:t>
            </a:r>
          </a:p>
        </p:txBody>
      </p:sp>
      <p:grpSp>
        <p:nvGrpSpPr>
          <p:cNvPr id="5" name="Grup 4"/>
          <p:cNvGrpSpPr/>
          <p:nvPr/>
        </p:nvGrpSpPr>
        <p:grpSpPr>
          <a:xfrm>
            <a:off x="7452320" y="4941168"/>
            <a:ext cx="1296144" cy="1446550"/>
            <a:chOff x="7596336" y="3933056"/>
            <a:chExt cx="1296144" cy="1446550"/>
          </a:xfrm>
        </p:grpSpPr>
        <p:sp>
          <p:nvSpPr>
            <p:cNvPr id="2" name="Oval 1"/>
            <p:cNvSpPr/>
            <p:nvPr/>
          </p:nvSpPr>
          <p:spPr>
            <a:xfrm>
              <a:off x="7596336" y="4011454"/>
              <a:ext cx="1296144" cy="129614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3" name="Metin kutusu 2"/>
            <p:cNvSpPr txBox="1"/>
            <p:nvPr/>
          </p:nvSpPr>
          <p:spPr>
            <a:xfrm>
              <a:off x="7812360" y="3933056"/>
              <a:ext cx="720080" cy="1446550"/>
            </a:xfrm>
            <a:prstGeom prst="rect">
              <a:avLst/>
            </a:prstGeom>
            <a:noFill/>
          </p:spPr>
          <p:txBody>
            <a:bodyPr wrap="square" rtlCol="0">
              <a:spAutoFit/>
            </a:bodyPr>
            <a:lstStyle/>
            <a:p>
              <a:r>
                <a:rPr lang="tr-TR" sz="8800" dirty="0">
                  <a:solidFill>
                    <a:schemeClr val="bg1"/>
                  </a:solidFill>
                </a:rPr>
                <a:t>H</a:t>
              </a:r>
            </a:p>
          </p:txBody>
        </p:sp>
      </p:grpSp>
      <p:pic>
        <p:nvPicPr>
          <p:cNvPr id="18434" name="Picture 2" descr="C:\Users\hangar\Desktop\124buyu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1349" y="3140968"/>
            <a:ext cx="2132651" cy="141465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hangar\Desktop\ydu_radyo_tv_teknoloji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349" y="1196752"/>
            <a:ext cx="2132650" cy="1312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14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7016824" cy="5328592"/>
          </a:xfrm>
        </p:spPr>
        <p:txBody>
          <a:bodyPr>
            <a:noAutofit/>
          </a:bodyPr>
          <a:lstStyle/>
          <a:p>
            <a:pPr algn="l"/>
            <a:r>
              <a:rPr lang="tr-TR" sz="2500" b="1" dirty="0">
                <a:solidFill>
                  <a:schemeClr val="tx1"/>
                </a:solidFill>
              </a:rPr>
              <a:t>I. Lisans Öğrencilerinden elde edilen yıllık gelir: </a:t>
            </a:r>
          </a:p>
          <a:p>
            <a:pPr marL="457200" indent="-457200" algn="l">
              <a:buAutoNum type="arabicPlain" startAt="23"/>
            </a:pPr>
            <a:r>
              <a:rPr lang="tr-TR" sz="2500" dirty="0">
                <a:solidFill>
                  <a:schemeClr val="tx1"/>
                </a:solidFill>
              </a:rPr>
              <a:t>Bölüm </a:t>
            </a:r>
            <a:r>
              <a:rPr lang="tr-TR" sz="1600" dirty="0">
                <a:solidFill>
                  <a:schemeClr val="tx1"/>
                </a:solidFill>
              </a:rPr>
              <a:t>(her sınıfta 20 öğrenci olmak kaydıyla) </a:t>
            </a:r>
          </a:p>
          <a:p>
            <a:pPr algn="l"/>
            <a:r>
              <a:rPr lang="tr-TR" sz="2500" dirty="0">
                <a:solidFill>
                  <a:schemeClr val="tx1"/>
                </a:solidFill>
              </a:rPr>
              <a:t>460 öğrenci </a:t>
            </a:r>
            <a:r>
              <a:rPr lang="tr-TR" sz="1600" dirty="0">
                <a:solidFill>
                  <a:schemeClr val="tx1"/>
                </a:solidFill>
              </a:rPr>
              <a:t>(öğrenciden güz ve bahar dönemi için 4000 dolar alınacak)</a:t>
            </a:r>
          </a:p>
          <a:p>
            <a:pPr algn="l"/>
            <a:r>
              <a:rPr lang="tr-TR" sz="2500" b="1" dirty="0">
                <a:solidFill>
                  <a:srgbClr val="FF0000"/>
                </a:solidFill>
              </a:rPr>
              <a:t>Toplam: 3.680.000 $</a:t>
            </a:r>
          </a:p>
          <a:p>
            <a:pPr algn="l"/>
            <a:endParaRPr lang="tr-TR" sz="2500" b="1" dirty="0">
              <a:solidFill>
                <a:schemeClr val="tx1"/>
              </a:solidFill>
            </a:endParaRPr>
          </a:p>
          <a:p>
            <a:pPr algn="l"/>
            <a:r>
              <a:rPr lang="tr-TR" sz="2500" b="1" dirty="0">
                <a:solidFill>
                  <a:schemeClr val="tx1"/>
                </a:solidFill>
              </a:rPr>
              <a:t>II. TÖMER’den gelen yıllık gelir :</a:t>
            </a:r>
          </a:p>
          <a:p>
            <a:pPr algn="l"/>
            <a:r>
              <a:rPr lang="tr-TR" sz="2500" dirty="0">
                <a:solidFill>
                  <a:schemeClr val="tx1"/>
                </a:solidFill>
              </a:rPr>
              <a:t>Türkçe: 4.000x 500 öğrenci: 2.000.000 $ </a:t>
            </a:r>
            <a:r>
              <a:rPr lang="tr-TR" sz="1600" dirty="0">
                <a:solidFill>
                  <a:schemeClr val="tx1"/>
                </a:solidFill>
              </a:rPr>
              <a:t>(</a:t>
            </a:r>
            <a:r>
              <a:rPr lang="tr-TR" sz="1600" dirty="0" err="1">
                <a:solidFill>
                  <a:schemeClr val="tx1"/>
                </a:solidFill>
              </a:rPr>
              <a:t>eğitim+barınma</a:t>
            </a:r>
            <a:r>
              <a:rPr lang="tr-TR" sz="1600" dirty="0">
                <a:solidFill>
                  <a:schemeClr val="tx1"/>
                </a:solidFill>
              </a:rPr>
              <a:t>)</a:t>
            </a:r>
          </a:p>
          <a:p>
            <a:pPr algn="l"/>
            <a:r>
              <a:rPr lang="tr-TR" sz="2500" dirty="0">
                <a:solidFill>
                  <a:schemeClr val="tx1"/>
                </a:solidFill>
              </a:rPr>
              <a:t>İngilizce: 4.000x 200 öğrenci: 800.000 $ </a:t>
            </a:r>
            <a:r>
              <a:rPr lang="tr-TR" sz="1600" dirty="0">
                <a:solidFill>
                  <a:schemeClr val="tx1"/>
                </a:solidFill>
              </a:rPr>
              <a:t>(eğitim)</a:t>
            </a:r>
          </a:p>
          <a:p>
            <a:pPr algn="l"/>
            <a:r>
              <a:rPr lang="tr-TR" sz="2500" dirty="0">
                <a:solidFill>
                  <a:schemeClr val="tx1"/>
                </a:solidFill>
              </a:rPr>
              <a:t>Rusça:  4.000x 200 öğrenci: 800.000 $ </a:t>
            </a:r>
            <a:r>
              <a:rPr lang="tr-TR" sz="1600" dirty="0">
                <a:solidFill>
                  <a:schemeClr val="tx1"/>
                </a:solidFill>
              </a:rPr>
              <a:t>(eğitim)</a:t>
            </a:r>
          </a:p>
          <a:p>
            <a:pPr algn="l"/>
            <a:r>
              <a:rPr lang="tr-TR" sz="2500" dirty="0">
                <a:solidFill>
                  <a:schemeClr val="tx1"/>
                </a:solidFill>
              </a:rPr>
              <a:t>Arapça: 4.000x 500 Öğrenci: 2.000.000 $ </a:t>
            </a:r>
            <a:r>
              <a:rPr lang="tr-TR" sz="1600" dirty="0">
                <a:solidFill>
                  <a:schemeClr val="tx1"/>
                </a:solidFill>
              </a:rPr>
              <a:t>(eğitim)</a:t>
            </a:r>
          </a:p>
          <a:p>
            <a:pPr algn="l"/>
            <a:r>
              <a:rPr lang="tr-TR" sz="2500" b="1" dirty="0">
                <a:solidFill>
                  <a:srgbClr val="FF0000"/>
                </a:solidFill>
              </a:rPr>
              <a:t>Toplam: 5.600.000 $</a:t>
            </a:r>
          </a:p>
          <a:p>
            <a:pPr algn="l"/>
            <a:endParaRPr lang="tr-TR" sz="2500" b="1" dirty="0">
              <a:solidFill>
                <a:schemeClr val="tx1"/>
              </a:solidFill>
            </a:endParaRPr>
          </a:p>
          <a:p>
            <a:pPr algn="l"/>
            <a:endParaRPr lang="tr-TR" sz="2500" b="1" dirty="0">
              <a:solidFill>
                <a:schemeClr val="tx1"/>
              </a:solidFill>
            </a:endParaRPr>
          </a:p>
          <a:p>
            <a:pPr algn="l"/>
            <a:endParaRPr lang="tr-TR" sz="2500" b="1"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GELİR-GİDER</a:t>
            </a:r>
          </a:p>
        </p:txBody>
      </p:sp>
      <p:cxnSp>
        <p:nvCxnSpPr>
          <p:cNvPr id="3" name="Düz Bağlayıcı 2"/>
          <p:cNvCxnSpPr/>
          <p:nvPr/>
        </p:nvCxnSpPr>
        <p:spPr>
          <a:xfrm>
            <a:off x="1475656" y="3068960"/>
            <a:ext cx="633670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76063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angar\Desktop\camp3.c25675e0b9bc4c4f462e2c4f32b2ba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284984"/>
            <a:ext cx="4657563" cy="3573016"/>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7016824" cy="3744416"/>
          </a:xfrm>
        </p:spPr>
        <p:txBody>
          <a:bodyPr>
            <a:normAutofit fontScale="92500" lnSpcReduction="20000"/>
          </a:bodyPr>
          <a:lstStyle/>
          <a:p>
            <a:pPr algn="l"/>
            <a:r>
              <a:rPr lang="tr-TR" sz="2700" b="1" dirty="0">
                <a:solidFill>
                  <a:schemeClr val="tx1"/>
                </a:solidFill>
              </a:rPr>
              <a:t>DİL KAMPLARI</a:t>
            </a:r>
          </a:p>
          <a:p>
            <a:pPr algn="l"/>
            <a:r>
              <a:rPr lang="tr-TR" sz="2700" dirty="0">
                <a:solidFill>
                  <a:schemeClr val="tx1"/>
                </a:solidFill>
              </a:rPr>
              <a:t>Türkçe:  100 Öğrx4: 2000 $: 800.000 $ </a:t>
            </a:r>
            <a:r>
              <a:rPr lang="tr-TR" sz="1900" dirty="0">
                <a:solidFill>
                  <a:schemeClr val="tx1"/>
                </a:solidFill>
              </a:rPr>
              <a:t>(</a:t>
            </a:r>
            <a:r>
              <a:rPr lang="tr-TR" sz="1900" dirty="0" err="1">
                <a:solidFill>
                  <a:schemeClr val="tx1"/>
                </a:solidFill>
              </a:rPr>
              <a:t>eğitim+barınma</a:t>
            </a:r>
            <a:r>
              <a:rPr lang="tr-TR" sz="1900" dirty="0">
                <a:solidFill>
                  <a:schemeClr val="tx1"/>
                </a:solidFill>
              </a:rPr>
              <a:t>)</a:t>
            </a:r>
          </a:p>
          <a:p>
            <a:pPr algn="l"/>
            <a:r>
              <a:rPr lang="tr-TR" sz="2700" dirty="0">
                <a:solidFill>
                  <a:schemeClr val="tx1"/>
                </a:solidFill>
              </a:rPr>
              <a:t>İngilizce: 250 </a:t>
            </a:r>
            <a:r>
              <a:rPr lang="tr-TR" sz="2700" dirty="0" err="1">
                <a:solidFill>
                  <a:schemeClr val="tx1"/>
                </a:solidFill>
              </a:rPr>
              <a:t>öğr.x</a:t>
            </a:r>
            <a:r>
              <a:rPr lang="tr-TR" sz="2700" dirty="0">
                <a:solidFill>
                  <a:schemeClr val="tx1"/>
                </a:solidFill>
              </a:rPr>
              <a:t> 4: 2000x 2000$: 2.000.000 $ </a:t>
            </a:r>
            <a:r>
              <a:rPr lang="tr-TR" sz="1700" dirty="0">
                <a:solidFill>
                  <a:schemeClr val="tx1"/>
                </a:solidFill>
              </a:rPr>
              <a:t>(</a:t>
            </a:r>
            <a:r>
              <a:rPr lang="tr-TR" sz="1700" dirty="0" err="1">
                <a:solidFill>
                  <a:schemeClr val="tx1"/>
                </a:solidFill>
              </a:rPr>
              <a:t>eğitim+barınma</a:t>
            </a:r>
            <a:r>
              <a:rPr lang="tr-TR" sz="1700" dirty="0">
                <a:solidFill>
                  <a:schemeClr val="tx1"/>
                </a:solidFill>
              </a:rPr>
              <a:t>)</a:t>
            </a:r>
          </a:p>
          <a:p>
            <a:pPr algn="l"/>
            <a:r>
              <a:rPr lang="tr-TR" sz="2700" dirty="0">
                <a:solidFill>
                  <a:schemeClr val="tx1"/>
                </a:solidFill>
              </a:rPr>
              <a:t>Rusça: 250 </a:t>
            </a:r>
            <a:r>
              <a:rPr lang="tr-TR" sz="2700" dirty="0" err="1">
                <a:solidFill>
                  <a:schemeClr val="tx1"/>
                </a:solidFill>
              </a:rPr>
              <a:t>öğr.x</a:t>
            </a:r>
            <a:r>
              <a:rPr lang="tr-TR" sz="2700" dirty="0">
                <a:solidFill>
                  <a:schemeClr val="tx1"/>
                </a:solidFill>
              </a:rPr>
              <a:t> 4: 2000x 2000$: 2.000.000 $ </a:t>
            </a:r>
            <a:r>
              <a:rPr lang="tr-TR" sz="1700" dirty="0">
                <a:solidFill>
                  <a:schemeClr val="tx1"/>
                </a:solidFill>
              </a:rPr>
              <a:t>(</a:t>
            </a:r>
            <a:r>
              <a:rPr lang="tr-TR" sz="1700" dirty="0" err="1">
                <a:solidFill>
                  <a:schemeClr val="tx1"/>
                </a:solidFill>
              </a:rPr>
              <a:t>eğitim+barınma</a:t>
            </a:r>
            <a:r>
              <a:rPr lang="tr-TR" sz="1700" dirty="0">
                <a:solidFill>
                  <a:schemeClr val="tx1"/>
                </a:solidFill>
              </a:rPr>
              <a:t>)</a:t>
            </a:r>
          </a:p>
          <a:p>
            <a:pPr algn="l"/>
            <a:r>
              <a:rPr lang="tr-TR" sz="2700" dirty="0">
                <a:solidFill>
                  <a:schemeClr val="tx1"/>
                </a:solidFill>
              </a:rPr>
              <a:t>Arapça: 250 </a:t>
            </a:r>
            <a:r>
              <a:rPr lang="tr-TR" sz="2700" dirty="0" err="1">
                <a:solidFill>
                  <a:schemeClr val="tx1"/>
                </a:solidFill>
              </a:rPr>
              <a:t>öğr.x</a:t>
            </a:r>
            <a:r>
              <a:rPr lang="tr-TR" sz="2700" dirty="0">
                <a:solidFill>
                  <a:schemeClr val="tx1"/>
                </a:solidFill>
              </a:rPr>
              <a:t> 4: 2000x 2000$: 2.000.000 $ </a:t>
            </a:r>
            <a:r>
              <a:rPr lang="tr-TR" sz="1700" dirty="0">
                <a:solidFill>
                  <a:schemeClr val="tx1"/>
                </a:solidFill>
              </a:rPr>
              <a:t>(</a:t>
            </a:r>
            <a:r>
              <a:rPr lang="tr-TR" sz="1700" dirty="0" err="1">
                <a:solidFill>
                  <a:schemeClr val="tx1"/>
                </a:solidFill>
              </a:rPr>
              <a:t>eğitim+barınma</a:t>
            </a:r>
            <a:r>
              <a:rPr lang="tr-TR" sz="1700" dirty="0">
                <a:solidFill>
                  <a:schemeClr val="tx1"/>
                </a:solidFill>
              </a:rPr>
              <a:t>)</a:t>
            </a:r>
          </a:p>
          <a:p>
            <a:pPr algn="l"/>
            <a:endParaRPr lang="tr-TR" sz="4300" b="1" dirty="0">
              <a:solidFill>
                <a:srgbClr val="FF0000"/>
              </a:solidFill>
            </a:endParaRPr>
          </a:p>
          <a:p>
            <a:pPr algn="l"/>
            <a:r>
              <a:rPr lang="tr-TR" sz="4300" b="1" dirty="0">
                <a:solidFill>
                  <a:srgbClr val="FF0000"/>
                </a:solidFill>
              </a:rPr>
              <a:t>Toplam: 6.800.000 $</a:t>
            </a:r>
          </a:p>
          <a:p>
            <a:pPr algn="l"/>
            <a:endParaRPr lang="tr-TR" sz="3500" b="1"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GELİR-GİDER</a:t>
            </a:r>
          </a:p>
        </p:txBody>
      </p:sp>
      <p:cxnSp>
        <p:nvCxnSpPr>
          <p:cNvPr id="3" name="Düz Bağlayıcı 2"/>
          <p:cNvCxnSpPr/>
          <p:nvPr/>
        </p:nvCxnSpPr>
        <p:spPr>
          <a:xfrm>
            <a:off x="1475656" y="4005064"/>
            <a:ext cx="4176464" cy="0"/>
          </a:xfrm>
          <a:prstGeom prst="line">
            <a:avLst/>
          </a:prstGeom>
        </p:spPr>
        <p:style>
          <a:lnRef idx="1">
            <a:schemeClr val="dk1"/>
          </a:lnRef>
          <a:fillRef idx="0">
            <a:schemeClr val="dk1"/>
          </a:fillRef>
          <a:effectRef idx="0">
            <a:schemeClr val="dk1"/>
          </a:effectRef>
          <a:fontRef idx="minor">
            <a:schemeClr val="tx1"/>
          </a:fontRef>
        </p:style>
      </p:cxnSp>
      <p:sp>
        <p:nvSpPr>
          <p:cNvPr id="13" name="Metin kutusu 12"/>
          <p:cNvSpPr txBox="1"/>
          <p:nvPr/>
        </p:nvSpPr>
        <p:spPr>
          <a:xfrm>
            <a:off x="1331640" y="3200489"/>
            <a:ext cx="1224136" cy="1092607"/>
          </a:xfrm>
          <a:prstGeom prst="rect">
            <a:avLst/>
          </a:prstGeom>
          <a:noFill/>
        </p:spPr>
        <p:txBody>
          <a:bodyPr wrap="square" rtlCol="0">
            <a:spAutoFit/>
          </a:bodyPr>
          <a:lstStyle/>
          <a:p>
            <a:r>
              <a:rPr lang="tr-TR" sz="6500" dirty="0">
                <a:latin typeface="Algerian" pitchFamily="82" charset="0"/>
              </a:rPr>
              <a:t>+</a:t>
            </a:r>
          </a:p>
        </p:txBody>
      </p:sp>
    </p:spTree>
    <p:extLst>
      <p:ext uri="{BB962C8B-B14F-4D97-AF65-F5344CB8AC3E}">
        <p14:creationId xmlns:p14="http://schemas.microsoft.com/office/powerpoint/2010/main" val="1067542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9"/>
            <a:ext cx="7016824" cy="2448272"/>
          </a:xfrm>
        </p:spPr>
        <p:txBody>
          <a:bodyPr>
            <a:noAutofit/>
          </a:bodyPr>
          <a:lstStyle/>
          <a:p>
            <a:pPr algn="l"/>
            <a:r>
              <a:rPr lang="tr-TR" sz="2500" b="1" dirty="0">
                <a:solidFill>
                  <a:schemeClr val="tx1"/>
                </a:solidFill>
              </a:rPr>
              <a:t>Diğer  Gelir Getiren Etkinlikler:</a:t>
            </a:r>
          </a:p>
          <a:p>
            <a:pPr algn="l"/>
            <a:r>
              <a:rPr lang="tr-TR" sz="2500" dirty="0">
                <a:solidFill>
                  <a:schemeClr val="tx1"/>
                </a:solidFill>
              </a:rPr>
              <a:t>1. Ulusal Uluslararası  Türkçe ve diğer dil sınavları</a:t>
            </a:r>
          </a:p>
          <a:p>
            <a:pPr algn="l"/>
            <a:r>
              <a:rPr lang="tr-TR" sz="2500" dirty="0">
                <a:solidFill>
                  <a:schemeClr val="tx1"/>
                </a:solidFill>
              </a:rPr>
              <a:t>2. Paket Ders Programları (TV-İnternet, Radyo)</a:t>
            </a:r>
          </a:p>
          <a:p>
            <a:pPr algn="l"/>
            <a:r>
              <a:rPr lang="tr-TR" sz="2500" dirty="0">
                <a:solidFill>
                  <a:schemeClr val="tx1"/>
                </a:solidFill>
              </a:rPr>
              <a:t>3. Ders Kitapları, CD ve dil öğretim programları</a:t>
            </a:r>
          </a:p>
          <a:p>
            <a:pPr algn="l"/>
            <a:r>
              <a:rPr lang="tr-TR" sz="2500" dirty="0">
                <a:solidFill>
                  <a:schemeClr val="tx1"/>
                </a:solidFill>
              </a:rPr>
              <a:t>4. Kongre Kültür Merkezinde Yapılan ulusa ve uluslar arası konferans, sempozyum gelirleri.</a:t>
            </a:r>
          </a:p>
          <a:p>
            <a:pPr algn="l"/>
            <a:endParaRPr lang="tr-TR" sz="2500" b="1" dirty="0">
              <a:solidFill>
                <a:schemeClr val="tx1"/>
              </a:solidFill>
            </a:endParaRPr>
          </a:p>
          <a:p>
            <a:pPr algn="l"/>
            <a:endParaRPr lang="tr-TR" sz="2500" b="1"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GELİR-GİDER</a:t>
            </a:r>
          </a:p>
        </p:txBody>
      </p:sp>
      <p:sp>
        <p:nvSpPr>
          <p:cNvPr id="2" name="Metin kutusu 1"/>
          <p:cNvSpPr txBox="1"/>
          <p:nvPr/>
        </p:nvSpPr>
        <p:spPr>
          <a:xfrm>
            <a:off x="2123728" y="4102040"/>
            <a:ext cx="5544616" cy="1631216"/>
          </a:xfrm>
          <a:prstGeom prst="rect">
            <a:avLst/>
          </a:prstGeom>
          <a:noFill/>
        </p:spPr>
        <p:txBody>
          <a:bodyPr wrap="square" rtlCol="0">
            <a:spAutoFit/>
          </a:bodyPr>
          <a:lstStyle/>
          <a:p>
            <a:pPr algn="r"/>
            <a:r>
              <a:rPr lang="tr-TR" sz="4000" b="1" dirty="0">
                <a:solidFill>
                  <a:srgbClr val="FF0000"/>
                </a:solidFill>
              </a:rPr>
              <a:t>TOPLAM TAHMİNİ GELİR: </a:t>
            </a:r>
            <a:r>
              <a:rPr lang="tr-TR" sz="6000" b="1" dirty="0">
                <a:solidFill>
                  <a:srgbClr val="FF0000"/>
                </a:solidFill>
                <a:effectLst>
                  <a:outerShdw blurRad="38100" dist="38100" dir="2700000" algn="tl">
                    <a:srgbClr val="000000">
                      <a:alpha val="43137"/>
                    </a:srgbClr>
                  </a:outerShdw>
                </a:effectLst>
              </a:rPr>
              <a:t>15.400.000 $</a:t>
            </a:r>
          </a:p>
        </p:txBody>
      </p:sp>
      <p:cxnSp>
        <p:nvCxnSpPr>
          <p:cNvPr id="5" name="Düz Bağlayıcı 4"/>
          <p:cNvCxnSpPr/>
          <p:nvPr/>
        </p:nvCxnSpPr>
        <p:spPr>
          <a:xfrm>
            <a:off x="1547664" y="4077072"/>
            <a:ext cx="6264696" cy="0"/>
          </a:xfrm>
          <a:prstGeom prst="line">
            <a:avLst/>
          </a:prstGeom>
        </p:spPr>
        <p:style>
          <a:lnRef idx="1">
            <a:schemeClr val="dk1"/>
          </a:lnRef>
          <a:fillRef idx="0">
            <a:schemeClr val="dk1"/>
          </a:fillRef>
          <a:effectRef idx="0">
            <a:schemeClr val="dk1"/>
          </a:effectRef>
          <a:fontRef idx="minor">
            <a:schemeClr val="tx1"/>
          </a:fontRef>
        </p:style>
      </p:cxnSp>
      <p:sp>
        <p:nvSpPr>
          <p:cNvPr id="10" name="Metin kutusu 9"/>
          <p:cNvSpPr txBox="1"/>
          <p:nvPr/>
        </p:nvSpPr>
        <p:spPr>
          <a:xfrm>
            <a:off x="1403648" y="3272497"/>
            <a:ext cx="1224136" cy="1092607"/>
          </a:xfrm>
          <a:prstGeom prst="rect">
            <a:avLst/>
          </a:prstGeom>
          <a:noFill/>
        </p:spPr>
        <p:txBody>
          <a:bodyPr wrap="square" rtlCol="0">
            <a:spAutoFit/>
          </a:bodyPr>
          <a:lstStyle/>
          <a:p>
            <a:r>
              <a:rPr lang="tr-TR" sz="6500" dirty="0">
                <a:latin typeface="Algerian" pitchFamily="82" charset="0"/>
              </a:rPr>
              <a:t>+</a:t>
            </a:r>
          </a:p>
        </p:txBody>
      </p:sp>
    </p:spTree>
    <p:extLst>
      <p:ext uri="{BB962C8B-B14F-4D97-AF65-F5344CB8AC3E}">
        <p14:creationId xmlns:p14="http://schemas.microsoft.com/office/powerpoint/2010/main" val="3075464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620688"/>
            <a:ext cx="7016824" cy="5328592"/>
          </a:xfrm>
        </p:spPr>
        <p:txBody>
          <a:bodyPr>
            <a:normAutofit fontScale="70000" lnSpcReduction="20000"/>
          </a:bodyPr>
          <a:lstStyle/>
          <a:p>
            <a:pPr algn="l"/>
            <a:r>
              <a:rPr lang="tr-TR" sz="3500" b="1" dirty="0">
                <a:solidFill>
                  <a:schemeClr val="tx1"/>
                </a:solidFill>
              </a:rPr>
              <a:t>Personel giderleri</a:t>
            </a:r>
          </a:p>
          <a:p>
            <a:pPr algn="l"/>
            <a:r>
              <a:rPr lang="tr-TR" sz="3500" dirty="0">
                <a:solidFill>
                  <a:schemeClr val="tx1"/>
                </a:solidFill>
              </a:rPr>
              <a:t>a) Rektörlük (Rektör ve yardımcıları hariç): 1.100.000 dolar dolar (sigorta ve özlük hakları dahil)</a:t>
            </a:r>
          </a:p>
          <a:p>
            <a:pPr algn="l"/>
            <a:r>
              <a:rPr lang="tr-TR" sz="3500" dirty="0">
                <a:solidFill>
                  <a:schemeClr val="tx1"/>
                </a:solidFill>
              </a:rPr>
              <a:t>b) 4 Fakülte İdari personel (Dek. Ve </a:t>
            </a:r>
            <a:r>
              <a:rPr lang="tr-TR" sz="3500" dirty="0" err="1">
                <a:solidFill>
                  <a:schemeClr val="tx1"/>
                </a:solidFill>
              </a:rPr>
              <a:t>yrd.</a:t>
            </a:r>
            <a:r>
              <a:rPr lang="tr-TR" sz="3500" dirty="0">
                <a:solidFill>
                  <a:schemeClr val="tx1"/>
                </a:solidFill>
              </a:rPr>
              <a:t> Hariç): 1.800.000 dolar dolar (sigorta ve özlük hakları dahil)</a:t>
            </a:r>
          </a:p>
          <a:p>
            <a:pPr algn="l"/>
            <a:r>
              <a:rPr lang="tr-TR" sz="3500" dirty="0">
                <a:solidFill>
                  <a:schemeClr val="tx1"/>
                </a:solidFill>
              </a:rPr>
              <a:t>c) </a:t>
            </a:r>
            <a:r>
              <a:rPr lang="tr-TR" sz="3500" dirty="0" err="1">
                <a:solidFill>
                  <a:schemeClr val="tx1"/>
                </a:solidFill>
              </a:rPr>
              <a:t>Mediko</a:t>
            </a:r>
            <a:r>
              <a:rPr lang="tr-TR" sz="3500" dirty="0">
                <a:solidFill>
                  <a:schemeClr val="tx1"/>
                </a:solidFill>
              </a:rPr>
              <a:t>- Güvenlik (800.000 dolar)</a:t>
            </a:r>
          </a:p>
          <a:p>
            <a:pPr algn="l"/>
            <a:endParaRPr lang="tr-TR" sz="3500" dirty="0">
              <a:solidFill>
                <a:schemeClr val="tx1"/>
              </a:solidFill>
            </a:endParaRPr>
          </a:p>
          <a:p>
            <a:pPr algn="l"/>
            <a:r>
              <a:rPr lang="tr-TR" sz="3500" b="1" dirty="0">
                <a:solidFill>
                  <a:srgbClr val="FF0000"/>
                </a:solidFill>
              </a:rPr>
              <a:t>Toplam tahmini gider: 3.700.000 dolar </a:t>
            </a:r>
          </a:p>
          <a:p>
            <a:pPr algn="l"/>
            <a:endParaRPr lang="tr-TR" sz="3500" dirty="0">
              <a:solidFill>
                <a:schemeClr val="tx1"/>
              </a:solidFill>
            </a:endParaRPr>
          </a:p>
          <a:p>
            <a:pPr algn="l"/>
            <a:r>
              <a:rPr lang="tr-TR" sz="3500" dirty="0">
                <a:solidFill>
                  <a:schemeClr val="tx1"/>
                </a:solidFill>
              </a:rPr>
              <a:t>Üniversite eğitime başladığı yıl itibarıyla dört yıl sonra (hazırlık sınıfları hariç)</a:t>
            </a:r>
          </a:p>
          <a:p>
            <a:pPr algn="l"/>
            <a:r>
              <a:rPr lang="tr-TR" sz="3500" b="1" dirty="0">
                <a:solidFill>
                  <a:schemeClr val="tx1"/>
                </a:solidFill>
                <a:effectLst>
                  <a:outerShdw blurRad="38100" dist="38100" dir="2700000" algn="tl">
                    <a:srgbClr val="000000">
                      <a:alpha val="43137"/>
                    </a:srgbClr>
                  </a:outerShdw>
                </a:effectLst>
              </a:rPr>
              <a:t> </a:t>
            </a:r>
            <a:r>
              <a:rPr lang="tr-TR" sz="3500" b="1" dirty="0">
                <a:solidFill>
                  <a:srgbClr val="FF0000"/>
                </a:solidFill>
                <a:effectLst>
                  <a:outerShdw blurRad="38100" dist="38100" dir="2700000" algn="tl">
                    <a:srgbClr val="000000">
                      <a:alpha val="43137"/>
                    </a:srgbClr>
                  </a:outerShdw>
                </a:effectLst>
              </a:rPr>
              <a:t>Gelir: 12.000.000 dolar</a:t>
            </a:r>
          </a:p>
          <a:p>
            <a:pPr algn="l"/>
            <a:endParaRPr lang="tr-TR" sz="3500" b="1" dirty="0">
              <a:solidFill>
                <a:schemeClr val="tx1"/>
              </a:solidFill>
            </a:endParaRPr>
          </a:p>
          <a:p>
            <a:pPr algn="l"/>
            <a:endParaRPr lang="tr-TR" sz="3500" b="1"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GELİR-GİDER</a:t>
            </a:r>
          </a:p>
        </p:txBody>
      </p:sp>
      <p:sp>
        <p:nvSpPr>
          <p:cNvPr id="2" name="Dikdörtgen 1"/>
          <p:cNvSpPr/>
          <p:nvPr/>
        </p:nvSpPr>
        <p:spPr>
          <a:xfrm>
            <a:off x="1331640" y="5877272"/>
            <a:ext cx="7200800" cy="615553"/>
          </a:xfrm>
          <a:prstGeom prst="rect">
            <a:avLst/>
          </a:prstGeom>
        </p:spPr>
        <p:txBody>
          <a:bodyPr wrap="square">
            <a:spAutoFit/>
          </a:bodyPr>
          <a:lstStyle/>
          <a:p>
            <a:r>
              <a:rPr lang="tr-TR" sz="1700" dirty="0">
                <a:latin typeface="Arial" pitchFamily="34" charset="0"/>
                <a:cs typeface="Arial" pitchFamily="34" charset="0"/>
              </a:rPr>
              <a:t>Not: Her bölümde 1 Prof., 2 Doç., 3 </a:t>
            </a:r>
            <a:r>
              <a:rPr lang="tr-TR" sz="1700" dirty="0" err="1">
                <a:latin typeface="Arial" pitchFamily="34" charset="0"/>
                <a:cs typeface="Arial" pitchFamily="34" charset="0"/>
              </a:rPr>
              <a:t>Yrd</a:t>
            </a:r>
            <a:r>
              <a:rPr lang="tr-TR" sz="1700" dirty="0">
                <a:latin typeface="Arial" pitchFamily="34" charset="0"/>
                <a:cs typeface="Arial" pitchFamily="34" charset="0"/>
              </a:rPr>
              <a:t> Doç., 3 </a:t>
            </a:r>
            <a:r>
              <a:rPr lang="tr-TR" sz="1700" dirty="0" err="1">
                <a:latin typeface="Arial" pitchFamily="34" charset="0"/>
                <a:cs typeface="Arial" pitchFamily="34" charset="0"/>
              </a:rPr>
              <a:t>Araş</a:t>
            </a:r>
            <a:r>
              <a:rPr lang="tr-TR" sz="1700" dirty="0">
                <a:latin typeface="Arial" pitchFamily="34" charset="0"/>
                <a:cs typeface="Arial" pitchFamily="34" charset="0"/>
              </a:rPr>
              <a:t>. Gör. baz alınmıştır.</a:t>
            </a:r>
          </a:p>
          <a:p>
            <a:r>
              <a:rPr lang="tr-TR" sz="1700" dirty="0">
                <a:latin typeface="Arial" pitchFamily="34" charset="0"/>
                <a:cs typeface="Arial" pitchFamily="34" charset="0"/>
              </a:rPr>
              <a:t>Güvenlik Görevlisi sayısı yaklaşık 30 olarak tespit edilmiştir.</a:t>
            </a:r>
          </a:p>
        </p:txBody>
      </p:sp>
    </p:spTree>
    <p:extLst>
      <p:ext uri="{BB962C8B-B14F-4D97-AF65-F5344CB8AC3E}">
        <p14:creationId xmlns:p14="http://schemas.microsoft.com/office/powerpoint/2010/main" val="2158917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mg\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437113"/>
            <a:ext cx="3902991" cy="242088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980728"/>
            <a:ext cx="6400800" cy="5328592"/>
          </a:xfrm>
        </p:spPr>
        <p:txBody>
          <a:bodyPr>
            <a:normAutofit/>
          </a:bodyPr>
          <a:lstStyle/>
          <a:p>
            <a:pPr algn="l"/>
            <a:r>
              <a:rPr lang="tr-TR" sz="2500" dirty="0">
                <a:solidFill>
                  <a:schemeClr val="tx1"/>
                </a:solidFill>
              </a:rPr>
              <a:t>Kara, deniz ve hava ulaşımı olan, trafik, çevre ve hava kirliliğinden uzak doğayla iç içe bir yerleşke; dil ve sosyal bilimlerdeki çalışma ve araştırmaların doğal altyapısını oluşturan pozitif anlamda tetikleyici nedenlerdir. Büyükşehirlerdeki yoğunluk, trafik, ulaşım ve çevre kirliliği içinde kısıtlı yer ve mekana dayalı kibrit kutusu niteliğindeki binalarda verilen eğitim öğretimi göz önünde bulundurduğumuzda üniversitenin Karadeniz’de kurulmasının gerekçeleri açıkça ortaya çıkarmaktadır. </a:t>
            </a:r>
          </a:p>
          <a:p>
            <a:pPr marL="457200" indent="-457200" algn="l">
              <a:buFont typeface="Wingdings" pitchFamily="2" charset="2"/>
              <a:buChar char="ü"/>
            </a:pPr>
            <a:endParaRPr lang="tr-TR" sz="2500"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SONUÇ</a:t>
            </a:r>
          </a:p>
        </p:txBody>
      </p:sp>
    </p:spTree>
    <p:extLst>
      <p:ext uri="{BB962C8B-B14F-4D97-AF65-F5344CB8AC3E}">
        <p14:creationId xmlns:p14="http://schemas.microsoft.com/office/powerpoint/2010/main" val="2706278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angar\Desktop\lao-tzu.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86" b="99429" l="7250" r="96750"/>
                    </a14:imgEffect>
                  </a14:imgLayer>
                </a14:imgProps>
              </a:ext>
              <a:ext uri="{28A0092B-C50C-407E-A947-70E740481C1C}">
                <a14:useLocalDpi xmlns:a14="http://schemas.microsoft.com/office/drawing/2010/main" val="0"/>
              </a:ext>
            </a:extLst>
          </a:blip>
          <a:srcRect/>
          <a:stretch>
            <a:fillRect/>
          </a:stretch>
        </p:blipFill>
        <p:spPr bwMode="auto">
          <a:xfrm flipH="1">
            <a:off x="1331640" y="4149080"/>
            <a:ext cx="2609575" cy="228337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rot="16200000">
            <a:off x="-2907194" y="2907195"/>
            <a:ext cx="6858000" cy="10436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NEDEN?</a:t>
            </a:r>
          </a:p>
        </p:txBody>
      </p:sp>
      <p:sp>
        <p:nvSpPr>
          <p:cNvPr id="5" name="Alt Başlık 4"/>
          <p:cNvSpPr>
            <a:spLocks noGrp="1"/>
          </p:cNvSpPr>
          <p:nvPr>
            <p:ph type="subTitle" idx="1"/>
          </p:nvPr>
        </p:nvSpPr>
        <p:spPr>
          <a:xfrm>
            <a:off x="1691680" y="764705"/>
            <a:ext cx="6400800" cy="4104455"/>
          </a:xfrm>
        </p:spPr>
        <p:txBody>
          <a:bodyPr>
            <a:normAutofit fontScale="77500" lnSpcReduction="20000"/>
          </a:bodyPr>
          <a:lstStyle/>
          <a:p>
            <a:pPr marL="457200" indent="-457200" algn="r">
              <a:buFont typeface="Wingdings" pitchFamily="2" charset="2"/>
              <a:buChar char="ü"/>
            </a:pPr>
            <a:r>
              <a:rPr lang="tr-TR" dirty="0">
                <a:solidFill>
                  <a:schemeClr val="tx1"/>
                </a:solidFill>
              </a:rPr>
              <a:t>Dinin dili olan Arapça, Avrupa ve ABD gibi batılı ülkelerin üniversitelerinde öğretilirken Türkiye’de hala emekleme dönemini yaşamaktadır. Henüz </a:t>
            </a:r>
            <a:r>
              <a:rPr lang="tr-TR" i="1" dirty="0">
                <a:solidFill>
                  <a:srgbClr val="FF0000"/>
                </a:solidFill>
              </a:rPr>
              <a:t>Arapça-Türkçe Mütercim Tercümanlık Bölümü </a:t>
            </a:r>
            <a:r>
              <a:rPr lang="tr-TR" dirty="0">
                <a:solidFill>
                  <a:schemeClr val="tx1"/>
                </a:solidFill>
              </a:rPr>
              <a:t>üniversitelerimizin hiçbir fakültesinde kurulmamıştır.</a:t>
            </a:r>
          </a:p>
          <a:p>
            <a:pPr marL="457200" indent="-457200" algn="r">
              <a:buFont typeface="Wingdings" pitchFamily="2" charset="2"/>
              <a:buChar char="ü"/>
            </a:pPr>
            <a:endParaRPr lang="tr-TR" dirty="0">
              <a:solidFill>
                <a:schemeClr val="tx1"/>
              </a:solidFill>
            </a:endParaRPr>
          </a:p>
          <a:p>
            <a:pPr marL="457200" indent="-457200" algn="r">
              <a:buFont typeface="Wingdings" pitchFamily="2" charset="2"/>
              <a:buChar char="ü"/>
            </a:pPr>
            <a:r>
              <a:rPr lang="tr-TR" dirty="0">
                <a:solidFill>
                  <a:schemeClr val="tx1"/>
                </a:solidFill>
              </a:rPr>
              <a:t>1,5 milyarlık halkın dili olan </a:t>
            </a:r>
            <a:r>
              <a:rPr lang="tr-TR" dirty="0" err="1">
                <a:solidFill>
                  <a:srgbClr val="FF0000"/>
                </a:solidFill>
              </a:rPr>
              <a:t>Çince</a:t>
            </a:r>
            <a:r>
              <a:rPr lang="tr-TR" dirty="0" err="1">
                <a:solidFill>
                  <a:schemeClr val="tx1"/>
                </a:solidFill>
              </a:rPr>
              <a:t>’yi</a:t>
            </a:r>
            <a:r>
              <a:rPr lang="tr-TR" dirty="0">
                <a:solidFill>
                  <a:schemeClr val="tx1"/>
                </a:solidFill>
              </a:rPr>
              <a:t> bilen Türkolog, bir elin parmak sayısı kadar azdır. Yine 1 milyarlık halkın dili </a:t>
            </a:r>
            <a:r>
              <a:rPr lang="tr-TR" dirty="0" err="1">
                <a:solidFill>
                  <a:srgbClr val="FF0000"/>
                </a:solidFill>
              </a:rPr>
              <a:t>Hintçe</a:t>
            </a:r>
            <a:r>
              <a:rPr lang="tr-TR" dirty="0" err="1">
                <a:solidFill>
                  <a:schemeClr val="tx1"/>
                </a:solidFill>
              </a:rPr>
              <a:t>’yi</a:t>
            </a:r>
            <a:r>
              <a:rPr lang="tr-TR" dirty="0">
                <a:solidFill>
                  <a:schemeClr val="tx1"/>
                </a:solidFill>
              </a:rPr>
              <a:t> bilen insanımız mumla aranır olmuştur.</a:t>
            </a:r>
          </a:p>
          <a:p>
            <a:pPr algn="r"/>
            <a:endParaRPr lang="tr-TR" dirty="0">
              <a:solidFill>
                <a:schemeClr val="tx1"/>
              </a:solidFill>
            </a:endParaRPr>
          </a:p>
        </p:txBody>
      </p:sp>
      <p:pic>
        <p:nvPicPr>
          <p:cNvPr id="2050" name="Picture 2" descr="C:\Users\hangar\Desktop\cince_ask_erdem_2_1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479715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angar\Desktop\Hindi.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5011464"/>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02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rot="16200000">
            <a:off x="-2612940" y="3296508"/>
            <a:ext cx="6858000" cy="26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rot="16200000">
            <a:off x="-2907194" y="2907195"/>
            <a:ext cx="6858000" cy="10436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Dikdörtgen 11"/>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3"/>
          <p:cNvSpPr>
            <a:spLocks noGrp="1"/>
          </p:cNvSpPr>
          <p:nvPr>
            <p:ph type="subTitle" idx="1"/>
          </p:nvPr>
        </p:nvSpPr>
        <p:spPr>
          <a:xfrm>
            <a:off x="1371600" y="5733256"/>
            <a:ext cx="6400800" cy="576064"/>
          </a:xfrm>
        </p:spPr>
        <p:txBody>
          <a:bodyPr>
            <a:normAutofit/>
          </a:bodyPr>
          <a:lstStyle/>
          <a:p>
            <a:pPr algn="r"/>
            <a:r>
              <a:rPr lang="tr-TR" sz="2000" i="1">
                <a:solidFill>
                  <a:schemeClr val="tx1"/>
                </a:solidFill>
              </a:rPr>
              <a:t> Hazırlayan: Mustafa </a:t>
            </a:r>
            <a:r>
              <a:rPr lang="tr-TR" sz="2000" i="1" dirty="0">
                <a:solidFill>
                  <a:schemeClr val="tx1"/>
                </a:solidFill>
              </a:rPr>
              <a:t>GÜLTEPE…</a:t>
            </a:r>
          </a:p>
          <a:p>
            <a:pPr marL="457200" indent="-457200" algn="l">
              <a:buFont typeface="Wingdings" pitchFamily="2" charset="2"/>
              <a:buChar char="ü"/>
            </a:pPr>
            <a:endParaRPr lang="tr-TR" sz="2500" dirty="0">
              <a:solidFill>
                <a:schemeClr val="tx1"/>
              </a:solidFill>
            </a:endParaRPr>
          </a:p>
        </p:txBody>
      </p:sp>
      <p:sp>
        <p:nvSpPr>
          <p:cNvPr id="9"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teşekkürler</a:t>
            </a:r>
          </a:p>
        </p:txBody>
      </p:sp>
    </p:spTree>
    <p:extLst>
      <p:ext uri="{BB962C8B-B14F-4D97-AF65-F5344CB8AC3E}">
        <p14:creationId xmlns:p14="http://schemas.microsoft.com/office/powerpoint/2010/main" val="3969900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rot="16200000">
            <a:off x="-2907194" y="2907195"/>
            <a:ext cx="6858000" cy="10436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NEDEN?</a:t>
            </a:r>
          </a:p>
        </p:txBody>
      </p:sp>
      <p:sp>
        <p:nvSpPr>
          <p:cNvPr id="5" name="Alt Başlık 4"/>
          <p:cNvSpPr>
            <a:spLocks noGrp="1"/>
          </p:cNvSpPr>
          <p:nvPr>
            <p:ph type="subTitle" idx="1"/>
          </p:nvPr>
        </p:nvSpPr>
        <p:spPr>
          <a:xfrm>
            <a:off x="1691680" y="764705"/>
            <a:ext cx="6400800" cy="4104455"/>
          </a:xfrm>
        </p:spPr>
        <p:txBody>
          <a:bodyPr>
            <a:normAutofit fontScale="85000" lnSpcReduction="10000"/>
          </a:bodyPr>
          <a:lstStyle/>
          <a:p>
            <a:pPr marL="457200" indent="-457200" algn="r">
              <a:buFont typeface="Wingdings" pitchFamily="2" charset="2"/>
              <a:buChar char="ü"/>
            </a:pPr>
            <a:r>
              <a:rPr lang="tr-TR" dirty="0">
                <a:solidFill>
                  <a:schemeClr val="tx1"/>
                </a:solidFill>
              </a:rPr>
              <a:t>İngilizce ülkemizde her ne kadar yaygın görünüyor olsa da birkaç akademisyen, yurtdışı eğitimi almış aydın çevre ve sanatçının etrafında dönüp durmaktadır.</a:t>
            </a:r>
          </a:p>
          <a:p>
            <a:pPr marL="457200" indent="-457200" algn="r">
              <a:buFont typeface="Wingdings" pitchFamily="2" charset="2"/>
              <a:buChar char="ü"/>
            </a:pPr>
            <a:r>
              <a:rPr lang="tr-TR" dirty="0">
                <a:solidFill>
                  <a:schemeClr val="tx1"/>
                </a:solidFill>
              </a:rPr>
              <a:t>İngilizce ders kitapları, sözlükler (genelde Oxford ve Cambridge yayınları) hep yurtdışından gelmektedir. Türkiye’den İngilizce ders kitapları için milyonlarca dolar yurtdışına akmaktadır. </a:t>
            </a:r>
          </a:p>
        </p:txBody>
      </p:sp>
      <p:pic>
        <p:nvPicPr>
          <p:cNvPr id="5122" name="Picture 2" descr="C:\Users\hangar\Desktop\dictiona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839" y="4368376"/>
            <a:ext cx="4608512" cy="23672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8" name="Picture 2" descr="C:\Users\hangar\Desktop\Track-Trace-Copy-CD.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120" b="93600" l="3167" r="95167"/>
                    </a14:imgEffect>
                  </a14:imgLayer>
                </a14:imgProps>
              </a:ext>
              <a:ext uri="{28A0092B-C50C-407E-A947-70E740481C1C}">
                <a14:useLocalDpi xmlns:a14="http://schemas.microsoft.com/office/drawing/2010/main" val="0"/>
              </a:ext>
            </a:extLst>
          </a:blip>
          <a:srcRect/>
          <a:stretch>
            <a:fillRect/>
          </a:stretch>
        </p:blipFill>
        <p:spPr bwMode="auto">
          <a:xfrm>
            <a:off x="1547664" y="3933056"/>
            <a:ext cx="2873938" cy="299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167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angar\Desktop\kopru.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rot="16200000">
            <a:off x="-2907194" y="2907195"/>
            <a:ext cx="6858000" cy="10436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NEDEN?</a:t>
            </a:r>
          </a:p>
        </p:txBody>
      </p:sp>
      <p:sp>
        <p:nvSpPr>
          <p:cNvPr id="5" name="Alt Başlık 4"/>
          <p:cNvSpPr>
            <a:spLocks noGrp="1"/>
          </p:cNvSpPr>
          <p:nvPr>
            <p:ph type="subTitle" idx="1"/>
          </p:nvPr>
        </p:nvSpPr>
        <p:spPr>
          <a:xfrm>
            <a:off x="1691680" y="764705"/>
            <a:ext cx="6400800" cy="4968551"/>
          </a:xfrm>
        </p:spPr>
        <p:txBody>
          <a:bodyPr>
            <a:normAutofit fontScale="77500" lnSpcReduction="20000"/>
          </a:bodyPr>
          <a:lstStyle/>
          <a:p>
            <a:pPr marL="457200" indent="-457200" algn="r">
              <a:buFont typeface="Wingdings" pitchFamily="2" charset="2"/>
              <a:buChar char="ü"/>
            </a:pPr>
            <a:r>
              <a:rPr lang="tr-TR" dirty="0">
                <a:solidFill>
                  <a:schemeClr val="tx1"/>
                </a:solidFill>
              </a:rPr>
              <a:t>Dil ülkeler ve </a:t>
            </a:r>
            <a:r>
              <a:rPr lang="tr-TR" dirty="0" err="1">
                <a:solidFill>
                  <a:schemeClr val="tx1"/>
                </a:solidFill>
              </a:rPr>
              <a:t>halklararası</a:t>
            </a:r>
            <a:r>
              <a:rPr lang="tr-TR" dirty="0">
                <a:solidFill>
                  <a:schemeClr val="tx1"/>
                </a:solidFill>
              </a:rPr>
              <a:t> dostluk köprülerini kuran en etkili araçtır.</a:t>
            </a:r>
          </a:p>
          <a:p>
            <a:pPr marL="457200" indent="-457200" algn="r">
              <a:buFont typeface="Wingdings" pitchFamily="2" charset="2"/>
              <a:buChar char="ü"/>
            </a:pPr>
            <a:r>
              <a:rPr lang="tr-TR" dirty="0">
                <a:solidFill>
                  <a:schemeClr val="tx1"/>
                </a:solidFill>
              </a:rPr>
              <a:t>Kültür ve dil politikalarını akıllı, tutarlı ve sağlam temellere dayandıran gelişmiş ülkeler; “dil köprüsü” üzerinden  sanat,  kültür, edebiyat, siyaset ve toplumlarına ait her türlü değer ve yargılarını başka toplumlara beğendirme ve benimsetme yolunda bir hayli mesafe almışlardır. Bu ülkeler, </a:t>
            </a:r>
            <a:r>
              <a:rPr lang="tr-TR" b="1" dirty="0">
                <a:solidFill>
                  <a:schemeClr val="tx1"/>
                </a:solidFill>
              </a:rPr>
              <a:t>British </a:t>
            </a:r>
            <a:r>
              <a:rPr lang="tr-TR" b="1" dirty="0" err="1">
                <a:solidFill>
                  <a:schemeClr val="tx1"/>
                </a:solidFill>
              </a:rPr>
              <a:t>Council</a:t>
            </a:r>
            <a:r>
              <a:rPr lang="tr-TR" b="1" dirty="0">
                <a:solidFill>
                  <a:schemeClr val="tx1"/>
                </a:solidFill>
              </a:rPr>
              <a:t> </a:t>
            </a:r>
            <a:r>
              <a:rPr lang="tr-TR" dirty="0">
                <a:solidFill>
                  <a:schemeClr val="tx1"/>
                </a:solidFill>
              </a:rPr>
              <a:t>(İngilizce), </a:t>
            </a:r>
            <a:r>
              <a:rPr lang="tr-TR" b="1" dirty="0" err="1">
                <a:solidFill>
                  <a:schemeClr val="tx1"/>
                </a:solidFill>
              </a:rPr>
              <a:t>GoetheInstitut</a:t>
            </a:r>
            <a:r>
              <a:rPr lang="tr-TR" dirty="0">
                <a:solidFill>
                  <a:schemeClr val="tx1"/>
                </a:solidFill>
              </a:rPr>
              <a:t> (Almanca), </a:t>
            </a:r>
            <a:r>
              <a:rPr lang="tr-TR" b="1" dirty="0" err="1">
                <a:solidFill>
                  <a:schemeClr val="tx1"/>
                </a:solidFill>
              </a:rPr>
              <a:t>Institut</a:t>
            </a:r>
            <a:r>
              <a:rPr lang="tr-TR" dirty="0">
                <a:solidFill>
                  <a:schemeClr val="tx1"/>
                </a:solidFill>
              </a:rPr>
              <a:t> </a:t>
            </a:r>
            <a:r>
              <a:rPr lang="tr-TR" dirty="0" err="1">
                <a:solidFill>
                  <a:schemeClr val="tx1"/>
                </a:solidFill>
              </a:rPr>
              <a:t>Français</a:t>
            </a:r>
            <a:r>
              <a:rPr lang="tr-TR" dirty="0">
                <a:solidFill>
                  <a:schemeClr val="tx1"/>
                </a:solidFill>
              </a:rPr>
              <a:t> (Fransızca), </a:t>
            </a:r>
            <a:r>
              <a:rPr lang="tr-TR" b="1" dirty="0" err="1">
                <a:solidFill>
                  <a:schemeClr val="tx1"/>
                </a:solidFill>
              </a:rPr>
              <a:t>Instituto</a:t>
            </a:r>
            <a:r>
              <a:rPr lang="tr-TR" b="1" dirty="0">
                <a:solidFill>
                  <a:schemeClr val="tx1"/>
                </a:solidFill>
              </a:rPr>
              <a:t> Cervantes </a:t>
            </a:r>
            <a:r>
              <a:rPr lang="tr-TR" dirty="0">
                <a:solidFill>
                  <a:schemeClr val="tx1"/>
                </a:solidFill>
              </a:rPr>
              <a:t>(İspanyolca) vd. dil öğretim merkezleriyle dünyada saygınlıklarını devam ettirmenin mücadelesi içindedirler. </a:t>
            </a:r>
          </a:p>
        </p:txBody>
      </p:sp>
    </p:spTree>
    <p:extLst>
      <p:ext uri="{BB962C8B-B14F-4D97-AF65-F5344CB8AC3E}">
        <p14:creationId xmlns:p14="http://schemas.microsoft.com/office/powerpoint/2010/main" val="3574821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angar\Desktop\1331128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459" y="4437112"/>
            <a:ext cx="2982541" cy="242088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rot="16200000">
            <a:off x="-2907194" y="2907195"/>
            <a:ext cx="6858000" cy="10436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NEDEN?</a:t>
            </a:r>
          </a:p>
        </p:txBody>
      </p:sp>
      <p:sp>
        <p:nvSpPr>
          <p:cNvPr id="5" name="Alt Başlık 4"/>
          <p:cNvSpPr>
            <a:spLocks noGrp="1"/>
          </p:cNvSpPr>
          <p:nvPr>
            <p:ph type="subTitle" idx="1"/>
          </p:nvPr>
        </p:nvSpPr>
        <p:spPr>
          <a:xfrm>
            <a:off x="1691681" y="764705"/>
            <a:ext cx="5688632" cy="4968551"/>
          </a:xfrm>
        </p:spPr>
        <p:txBody>
          <a:bodyPr>
            <a:normAutofit fontScale="77500" lnSpcReduction="20000"/>
          </a:bodyPr>
          <a:lstStyle/>
          <a:p>
            <a:pPr marL="457200" indent="-457200" algn="r">
              <a:buFont typeface="Wingdings" pitchFamily="2" charset="2"/>
              <a:buChar char="ü"/>
            </a:pPr>
            <a:r>
              <a:rPr lang="tr-TR" dirty="0">
                <a:solidFill>
                  <a:schemeClr val="tx1"/>
                </a:solidFill>
              </a:rPr>
              <a:t>Günümüzde Avrupa Konseyinin “Avrupa Modern Diller </a:t>
            </a:r>
            <a:r>
              <a:rPr lang="tr-TR" dirty="0" err="1">
                <a:solidFill>
                  <a:schemeClr val="tx1"/>
                </a:solidFill>
              </a:rPr>
              <a:t>Merkezi”nde</a:t>
            </a:r>
            <a:r>
              <a:rPr lang="tr-TR" dirty="0">
                <a:solidFill>
                  <a:schemeClr val="tx1"/>
                </a:solidFill>
              </a:rPr>
              <a:t> Ermenistan, Hırvatistan, Estonya, Slovenya, </a:t>
            </a:r>
            <a:r>
              <a:rPr lang="tr-TR" dirty="0" err="1">
                <a:solidFill>
                  <a:schemeClr val="tx1"/>
                </a:solidFill>
              </a:rPr>
              <a:t>Montenegro</a:t>
            </a:r>
            <a:r>
              <a:rPr lang="tr-TR" dirty="0">
                <a:solidFill>
                  <a:schemeClr val="tx1"/>
                </a:solidFill>
              </a:rPr>
              <a:t> ve Malta gibi ülkeler dahil olmak üzere toplam 32 tane Avrupa Konseyi  üyesi ülke temsil edilirken, Türkiye 1949 yılından beri Avrupa Konseyine üye olmasına rağmen burada temsil edilmemektedir.</a:t>
            </a:r>
          </a:p>
          <a:p>
            <a:pPr marL="457200" indent="-457200" algn="r">
              <a:buFont typeface="Wingdings" pitchFamily="2" charset="2"/>
              <a:buChar char="ü"/>
            </a:pPr>
            <a:r>
              <a:rPr lang="tr-TR" dirty="0">
                <a:solidFill>
                  <a:schemeClr val="tx1"/>
                </a:solidFill>
              </a:rPr>
              <a:t>Kazakistan’ın Almatı şehrinde “Alem Dilleri Üniversitesi” ve Özbekistan’ın Taşkent şehrinde “Cihan Dilleri Üniversitesi” adıyla kurulan bu üniversitelerde hemen hemen dünyanın bütün dilleri öğretilmektedir. </a:t>
            </a:r>
          </a:p>
        </p:txBody>
      </p:sp>
    </p:spTree>
    <p:extLst>
      <p:ext uri="{BB962C8B-B14F-4D97-AF65-F5344CB8AC3E}">
        <p14:creationId xmlns:p14="http://schemas.microsoft.com/office/powerpoint/2010/main" val="131085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rot="16200000">
            <a:off x="-2907194" y="2907195"/>
            <a:ext cx="6858000" cy="104361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C00000"/>
              </a:solidFill>
            </a:endParaRPr>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SORUNLAR?</a:t>
            </a:r>
          </a:p>
        </p:txBody>
      </p:sp>
      <p:pic>
        <p:nvPicPr>
          <p:cNvPr id="6146" name="Picture 2" descr="C:\Users\hangar\Desktop\sorun-cozum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564905"/>
            <a:ext cx="2664296"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Alt Başlık 4"/>
          <p:cNvSpPr>
            <a:spLocks noGrp="1"/>
          </p:cNvSpPr>
          <p:nvPr>
            <p:ph type="subTitle" idx="1"/>
          </p:nvPr>
        </p:nvSpPr>
        <p:spPr>
          <a:xfrm>
            <a:off x="3427784" y="764705"/>
            <a:ext cx="5104656" cy="5616623"/>
          </a:xfrm>
        </p:spPr>
        <p:txBody>
          <a:bodyPr>
            <a:normAutofit/>
          </a:bodyPr>
          <a:lstStyle/>
          <a:p>
            <a:pPr marL="457200" indent="-457200" algn="l">
              <a:buFont typeface="Wingdings" pitchFamily="2" charset="2"/>
              <a:buChar char="ü"/>
            </a:pPr>
            <a:r>
              <a:rPr lang="tr-TR" sz="2500" dirty="0">
                <a:solidFill>
                  <a:schemeClr val="tx1"/>
                </a:solidFill>
              </a:rPr>
              <a:t>Türkiye’de Yabancı Dil Eğitim Politikaları</a:t>
            </a:r>
          </a:p>
          <a:p>
            <a:pPr marL="457200" indent="-457200" algn="l">
              <a:buFont typeface="Wingdings" pitchFamily="2" charset="2"/>
              <a:buChar char="ü"/>
            </a:pPr>
            <a:r>
              <a:rPr lang="tr-TR" sz="2500" dirty="0">
                <a:solidFill>
                  <a:schemeClr val="tx1"/>
                </a:solidFill>
              </a:rPr>
              <a:t>Yabancı Dil Öğretimi ve Yabancı Dille Öğretim Tartışması</a:t>
            </a:r>
          </a:p>
          <a:p>
            <a:pPr marL="457200" indent="-457200" algn="l">
              <a:buFont typeface="Wingdings" pitchFamily="2" charset="2"/>
              <a:buChar char="ü"/>
            </a:pPr>
            <a:r>
              <a:rPr lang="tr-TR" sz="2500" dirty="0">
                <a:solidFill>
                  <a:schemeClr val="tx1"/>
                </a:solidFill>
              </a:rPr>
              <a:t>Türkiye’de Anadili Öğretimi</a:t>
            </a:r>
          </a:p>
          <a:p>
            <a:pPr marL="457200" indent="-457200" algn="l">
              <a:buFont typeface="Wingdings" pitchFamily="2" charset="2"/>
              <a:buChar char="ü"/>
            </a:pPr>
            <a:r>
              <a:rPr lang="tr-TR" sz="2500" dirty="0">
                <a:solidFill>
                  <a:schemeClr val="tx1"/>
                </a:solidFill>
              </a:rPr>
              <a:t>Anadili Öğretiminin Yabancı Dil Öğrenmeye Etkisi</a:t>
            </a:r>
          </a:p>
          <a:p>
            <a:pPr marL="457200" indent="-457200" algn="l">
              <a:buFont typeface="Wingdings" pitchFamily="2" charset="2"/>
              <a:buChar char="ü"/>
            </a:pPr>
            <a:r>
              <a:rPr lang="tr-TR" sz="2500" dirty="0">
                <a:solidFill>
                  <a:schemeClr val="tx1"/>
                </a:solidFill>
              </a:rPr>
              <a:t>Yabancı Dil Öğretiminde Yöntem, Metot Sorunu</a:t>
            </a:r>
          </a:p>
          <a:p>
            <a:pPr marL="457200" indent="-457200" algn="l">
              <a:buFont typeface="Wingdings" pitchFamily="2" charset="2"/>
              <a:buChar char="ü"/>
            </a:pPr>
            <a:r>
              <a:rPr lang="tr-TR" sz="2500" dirty="0">
                <a:solidFill>
                  <a:schemeClr val="tx1"/>
                </a:solidFill>
              </a:rPr>
              <a:t>Örgün Öğretimde Yabancı Dil Öğretimi</a:t>
            </a:r>
          </a:p>
          <a:p>
            <a:pPr marL="457200" indent="-457200" algn="l">
              <a:buFont typeface="Wingdings" pitchFamily="2" charset="2"/>
              <a:buChar char="ü"/>
            </a:pPr>
            <a:r>
              <a:rPr lang="tr-TR" sz="2500" dirty="0">
                <a:solidFill>
                  <a:schemeClr val="tx1"/>
                </a:solidFill>
              </a:rPr>
              <a:t>Yabancı Dil Öğretmen Eğitimi, Öğretmen Yetiştirme Programları</a:t>
            </a:r>
          </a:p>
        </p:txBody>
      </p:sp>
    </p:spTree>
    <p:extLst>
      <p:ext uri="{BB962C8B-B14F-4D97-AF65-F5344CB8AC3E}">
        <p14:creationId xmlns:p14="http://schemas.microsoft.com/office/powerpoint/2010/main" val="3453381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angar\Desktop\lea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857796"/>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rot="16200000">
            <a:off x="-2907194" y="2907195"/>
            <a:ext cx="6858000" cy="104361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rot="16200000">
            <a:off x="-2513571" y="3395877"/>
            <a:ext cx="6858000" cy="6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3"/>
          <p:cNvSpPr txBox="1">
            <a:spLocks/>
          </p:cNvSpPr>
          <p:nvPr/>
        </p:nvSpPr>
        <p:spPr>
          <a:xfrm rot="16200000">
            <a:off x="-2558690" y="2824967"/>
            <a:ext cx="631063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500" dirty="0">
                <a:solidFill>
                  <a:schemeClr val="bg1"/>
                </a:solidFill>
                <a:latin typeface="Andalus" pitchFamily="18" charset="-78"/>
                <a:cs typeface="Andalus" pitchFamily="18" charset="-78"/>
              </a:rPr>
              <a:t>SORUNLAR?</a:t>
            </a:r>
          </a:p>
        </p:txBody>
      </p:sp>
      <p:sp>
        <p:nvSpPr>
          <p:cNvPr id="5" name="Alt Başlık 4"/>
          <p:cNvSpPr>
            <a:spLocks noGrp="1"/>
          </p:cNvSpPr>
          <p:nvPr>
            <p:ph type="subTitle" idx="1"/>
          </p:nvPr>
        </p:nvSpPr>
        <p:spPr>
          <a:xfrm>
            <a:off x="1691680" y="764705"/>
            <a:ext cx="6400800" cy="3528391"/>
          </a:xfrm>
        </p:spPr>
        <p:txBody>
          <a:bodyPr>
            <a:normAutofit fontScale="77500" lnSpcReduction="20000"/>
          </a:bodyPr>
          <a:lstStyle/>
          <a:p>
            <a:pPr marL="457200" indent="-457200" algn="l">
              <a:buFont typeface="Wingdings" pitchFamily="2" charset="2"/>
              <a:buChar char="ü"/>
            </a:pPr>
            <a:r>
              <a:rPr lang="tr-TR" dirty="0">
                <a:solidFill>
                  <a:schemeClr val="tx1"/>
                </a:solidFill>
              </a:rPr>
              <a:t>Yabancı Dil Öğretiminde Program ve Ders Kitapları</a:t>
            </a:r>
          </a:p>
          <a:p>
            <a:pPr marL="457200" indent="-457200" algn="l">
              <a:buFont typeface="Wingdings" pitchFamily="2" charset="2"/>
              <a:buChar char="ü"/>
            </a:pPr>
            <a:r>
              <a:rPr lang="tr-TR" dirty="0">
                <a:solidFill>
                  <a:schemeClr val="tx1"/>
                </a:solidFill>
              </a:rPr>
              <a:t>Yaygın Öğretimde Yabancı Dil Öğretimi</a:t>
            </a:r>
          </a:p>
          <a:p>
            <a:pPr marL="457200" indent="-457200" algn="l">
              <a:buFont typeface="Wingdings" pitchFamily="2" charset="2"/>
              <a:buChar char="ü"/>
            </a:pPr>
            <a:r>
              <a:rPr lang="tr-TR" dirty="0">
                <a:solidFill>
                  <a:schemeClr val="tx1"/>
                </a:solidFill>
              </a:rPr>
              <a:t>Türkçenin Yabancı Dil Olarak Öğretimi</a:t>
            </a:r>
          </a:p>
          <a:p>
            <a:pPr marL="457200" indent="-457200" algn="l">
              <a:buFont typeface="Wingdings" pitchFamily="2" charset="2"/>
              <a:buChar char="ü"/>
            </a:pPr>
            <a:r>
              <a:rPr lang="tr-TR" dirty="0">
                <a:solidFill>
                  <a:schemeClr val="tx1"/>
                </a:solidFill>
              </a:rPr>
              <a:t>Türkçenin Yabancı Dil Olarak Öğretiminde Nitelikli Öğretim Elemanı ve Ders Kitapları Sorunu</a:t>
            </a:r>
          </a:p>
          <a:p>
            <a:pPr marL="457200" indent="-457200" algn="l">
              <a:buFont typeface="Wingdings" pitchFamily="2" charset="2"/>
              <a:buChar char="ü"/>
            </a:pPr>
            <a:r>
              <a:rPr lang="tr-TR" dirty="0">
                <a:solidFill>
                  <a:schemeClr val="tx1"/>
                </a:solidFill>
              </a:rPr>
              <a:t>Materyal Değerlendirme ve Geliştirme Süreci</a:t>
            </a:r>
          </a:p>
          <a:p>
            <a:pPr marL="457200" indent="-457200" algn="l">
              <a:buFont typeface="Wingdings" pitchFamily="2" charset="2"/>
              <a:buChar char="ü"/>
            </a:pPr>
            <a:r>
              <a:rPr lang="tr-TR" dirty="0">
                <a:solidFill>
                  <a:schemeClr val="tx1"/>
                </a:solidFill>
              </a:rPr>
              <a:t>Teknoloji ve Dil Öğretimi.</a:t>
            </a:r>
          </a:p>
        </p:txBody>
      </p:sp>
    </p:spTree>
    <p:extLst>
      <p:ext uri="{BB962C8B-B14F-4D97-AF65-F5344CB8AC3E}">
        <p14:creationId xmlns:p14="http://schemas.microsoft.com/office/powerpoint/2010/main" val="2566374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1635</TotalTime>
  <Words>2458</Words>
  <Application>Microsoft Office PowerPoint</Application>
  <PresentationFormat>Ekran Gösterisi (4:3)</PresentationFormat>
  <Paragraphs>233</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Ofis Teması</vt:lpstr>
      <vt:lpstr>U L U S L A R A R A S I  DÜNYA DİLLERİ  ÜNİVERSİTESİ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hangar</dc:creator>
  <cp:lastModifiedBy>win7</cp:lastModifiedBy>
  <cp:revision>102</cp:revision>
  <dcterms:created xsi:type="dcterms:W3CDTF">2015-03-09T08:47:34Z</dcterms:created>
  <dcterms:modified xsi:type="dcterms:W3CDTF">2016-06-18T12:06:05Z</dcterms:modified>
</cp:coreProperties>
</file>